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2" r:id="rId4"/>
  </p:sldMasterIdLst>
  <p:handoutMasterIdLst>
    <p:handoutMasterId r:id="rId20"/>
  </p:handoutMasterIdLst>
  <p:sldIdLst>
    <p:sldId id="266" r:id="rId5"/>
    <p:sldId id="279" r:id="rId6"/>
    <p:sldId id="270" r:id="rId7"/>
    <p:sldId id="269" r:id="rId8"/>
    <p:sldId id="258" r:id="rId9"/>
    <p:sldId id="260" r:id="rId10"/>
    <p:sldId id="264" r:id="rId11"/>
    <p:sldId id="261" r:id="rId12"/>
    <p:sldId id="272" r:id="rId13"/>
    <p:sldId id="273" r:id="rId14"/>
    <p:sldId id="274" r:id="rId15"/>
    <p:sldId id="275" r:id="rId16"/>
    <p:sldId id="276" r:id="rId17"/>
    <p:sldId id="277" r:id="rId18"/>
    <p:sldId id="278" r:id="rId19"/>
  </p:sldIdLst>
  <p:sldSz cx="18288000" cy="10287000"/>
  <p:notesSz cx="6858000" cy="9144000"/>
  <p:embeddedFontLst>
    <p:embeddedFont>
      <p:font typeface="Söhne Italics"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AC1"/>
    <a:srgbClr val="FFFFFF"/>
    <a:srgbClr val="541B57"/>
    <a:srgbClr val="E57328"/>
    <a:srgbClr val="E985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BD048E-06ED-D31F-CF2C-024AF2B0A281}" v="1" dt="2025-09-11T13:25:24.601"/>
    <p1510:client id="{CCE985B0-A882-6E3F-A447-B434567D675B}" v="1" dt="2025-09-09T21:50:53.6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ec2ea6fe-fa17-4d76-bbf3-927fed5a14f7::" providerId="AD" clId="Web-{CCE985B0-A882-6E3F-A447-B434567D675B}"/>
    <pc:docChg chg="modSld">
      <pc:chgData name="Guest User" userId="S::urn:spo:tenantanon#ec2ea6fe-fa17-4d76-bbf3-927fed5a14f7::" providerId="AD" clId="Web-{CCE985B0-A882-6E3F-A447-B434567D675B}" dt="2025-09-09T21:50:53.608" v="0" actId="20577"/>
      <pc:docMkLst>
        <pc:docMk/>
      </pc:docMkLst>
      <pc:sldChg chg="modSp">
        <pc:chgData name="Guest User" userId="S::urn:spo:tenantanon#ec2ea6fe-fa17-4d76-bbf3-927fed5a14f7::" providerId="AD" clId="Web-{CCE985B0-A882-6E3F-A447-B434567D675B}" dt="2025-09-09T21:50:53.608" v="0" actId="20577"/>
        <pc:sldMkLst>
          <pc:docMk/>
          <pc:sldMk cId="1262501831" sldId="260"/>
        </pc:sldMkLst>
        <pc:spChg chg="mod">
          <ac:chgData name="Guest User" userId="S::urn:spo:tenantanon#ec2ea6fe-fa17-4d76-bbf3-927fed5a14f7::" providerId="AD" clId="Web-{CCE985B0-A882-6E3F-A447-B434567D675B}" dt="2025-09-09T21:50:53.608" v="0" actId="20577"/>
          <ac:spMkLst>
            <pc:docMk/>
            <pc:sldMk cId="1262501831" sldId="260"/>
            <ac:spMk id="12" creationId="{9CDD0C8B-2766-0105-7321-2705D9F6F826}"/>
          </ac:spMkLst>
        </pc:spChg>
      </pc:sldChg>
    </pc:docChg>
  </pc:docChgLst>
  <pc:docChgLst>
    <pc:chgData name="Guest User" userId="S::urn:spo:tenantanon#ec2ea6fe-fa17-4d76-bbf3-927fed5a14f7::" providerId="AD" clId="Web-{6ABD048E-06ED-D31F-CF2C-024AF2B0A281}"/>
    <pc:docChg chg="delSld">
      <pc:chgData name="Guest User" userId="S::urn:spo:tenantanon#ec2ea6fe-fa17-4d76-bbf3-927fed5a14f7::" providerId="AD" clId="Web-{6ABD048E-06ED-D31F-CF2C-024AF2B0A281}" dt="2025-09-11T13:25:24.601" v="0"/>
      <pc:docMkLst>
        <pc:docMk/>
      </pc:docMkLst>
      <pc:sldChg chg="del">
        <pc:chgData name="Guest User" userId="S::urn:spo:tenantanon#ec2ea6fe-fa17-4d76-bbf3-927fed5a14f7::" providerId="AD" clId="Web-{6ABD048E-06ED-D31F-CF2C-024AF2B0A281}" dt="2025-09-11T13:25:24.601" v="0"/>
        <pc:sldMkLst>
          <pc:docMk/>
          <pc:sldMk cId="3467346220" sldId="28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Program%20Advisor%20Stuff\SNBI-NewDeckComponentRating-Rev4-1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a:t>SNBI Vs NBIS Deck Ratings</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2"/>
          <c:order val="2"/>
          <c:tx>
            <c:strRef>
              <c:f>Summary!$J$29</c:f>
              <c:strCache>
                <c:ptCount val="1"/>
                <c:pt idx="0">
                  <c:v>SNBI Deck Rating</c:v>
                </c:pt>
              </c:strCache>
            </c:strRef>
          </c:tx>
          <c:spPr>
            <a:ln w="28575" cap="rnd">
              <a:solidFill>
                <a:schemeClr val="accent3"/>
              </a:solidFill>
              <a:round/>
            </a:ln>
            <a:effectLst/>
          </c:spPr>
          <c:marker>
            <c:symbol val="none"/>
          </c:marker>
          <c:cat>
            <c:numRef>
              <c:f>Summary!$K$26:$N$26</c:f>
              <c:numCache>
                <c:formatCode>General</c:formatCode>
                <c:ptCount val="4"/>
                <c:pt idx="0">
                  <c:v>4</c:v>
                </c:pt>
                <c:pt idx="1">
                  <c:v>5</c:v>
                </c:pt>
                <c:pt idx="2">
                  <c:v>6</c:v>
                </c:pt>
                <c:pt idx="3">
                  <c:v>7</c:v>
                </c:pt>
              </c:numCache>
            </c:numRef>
          </c:cat>
          <c:val>
            <c:numRef>
              <c:f>Summary!$K$29:$N$29</c:f>
              <c:numCache>
                <c:formatCode>0.00%</c:formatCode>
                <c:ptCount val="4"/>
                <c:pt idx="0">
                  <c:v>2.352513104605694E-3</c:v>
                </c:pt>
                <c:pt idx="1">
                  <c:v>5.8670341642158105E-2</c:v>
                </c:pt>
                <c:pt idx="2">
                  <c:v>0.26519434216407822</c:v>
                </c:pt>
                <c:pt idx="3">
                  <c:v>0.67378280308915794</c:v>
                </c:pt>
              </c:numCache>
            </c:numRef>
          </c:val>
          <c:smooth val="0"/>
          <c:extLst>
            <c:ext xmlns:c16="http://schemas.microsoft.com/office/drawing/2014/chart" uri="{C3380CC4-5D6E-409C-BE32-E72D297353CC}">
              <c16:uniqueId val="{00000000-C6F0-4728-AFC1-98686EB5BE9A}"/>
            </c:ext>
          </c:extLst>
        </c:ser>
        <c:ser>
          <c:idx val="3"/>
          <c:order val="3"/>
          <c:tx>
            <c:strRef>
              <c:f>Summary!$J$30</c:f>
              <c:strCache>
                <c:ptCount val="1"/>
                <c:pt idx="0">
                  <c:v>Current NBIS Deck Rating</c:v>
                </c:pt>
              </c:strCache>
            </c:strRef>
          </c:tx>
          <c:spPr>
            <a:ln w="28575" cap="rnd">
              <a:solidFill>
                <a:schemeClr val="accent4"/>
              </a:solidFill>
              <a:round/>
            </a:ln>
            <a:effectLst/>
          </c:spPr>
          <c:marker>
            <c:symbol val="none"/>
          </c:marker>
          <c:cat>
            <c:numRef>
              <c:f>Summary!$K$26:$N$26</c:f>
              <c:numCache>
                <c:formatCode>General</c:formatCode>
                <c:ptCount val="4"/>
                <c:pt idx="0">
                  <c:v>4</c:v>
                </c:pt>
                <c:pt idx="1">
                  <c:v>5</c:v>
                </c:pt>
                <c:pt idx="2">
                  <c:v>6</c:v>
                </c:pt>
                <c:pt idx="3">
                  <c:v>7</c:v>
                </c:pt>
              </c:numCache>
            </c:numRef>
          </c:cat>
          <c:val>
            <c:numRef>
              <c:f>Summary!$K$30:$N$30</c:f>
              <c:numCache>
                <c:formatCode>0.00%</c:formatCode>
                <c:ptCount val="4"/>
                <c:pt idx="0">
                  <c:v>4.2418146820631449E-2</c:v>
                </c:pt>
                <c:pt idx="1">
                  <c:v>0.29499158502086648</c:v>
                </c:pt>
                <c:pt idx="2">
                  <c:v>6.4952688232879807E-2</c:v>
                </c:pt>
                <c:pt idx="3">
                  <c:v>0.59728027917342086</c:v>
                </c:pt>
              </c:numCache>
            </c:numRef>
          </c:val>
          <c:smooth val="0"/>
          <c:extLst>
            <c:ext xmlns:c16="http://schemas.microsoft.com/office/drawing/2014/chart" uri="{C3380CC4-5D6E-409C-BE32-E72D297353CC}">
              <c16:uniqueId val="{00000001-C6F0-4728-AFC1-98686EB5BE9A}"/>
            </c:ext>
          </c:extLst>
        </c:ser>
        <c:dLbls>
          <c:showLegendKey val="0"/>
          <c:showVal val="0"/>
          <c:showCatName val="0"/>
          <c:showSerName val="0"/>
          <c:showPercent val="0"/>
          <c:showBubbleSize val="0"/>
        </c:dLbls>
        <c:smooth val="0"/>
        <c:axId val="1058478032"/>
        <c:axId val="1058471792"/>
        <c:extLst>
          <c:ext xmlns:c15="http://schemas.microsoft.com/office/drawing/2012/chart" uri="{02D57815-91ED-43cb-92C2-25804820EDAC}">
            <c15:filteredLineSeries>
              <c15:ser>
                <c:idx val="0"/>
                <c:order val="0"/>
                <c:tx>
                  <c:strRef>
                    <c:extLst>
                      <c:ext uri="{02D57815-91ED-43cb-92C2-25804820EDAC}">
                        <c15:formulaRef>
                          <c15:sqref>Summary!$J$27</c15:sqref>
                        </c15:formulaRef>
                      </c:ext>
                    </c:extLst>
                    <c:strCache>
                      <c:ptCount val="1"/>
                      <c:pt idx="0">
                        <c:v>General Deck Rating</c:v>
                      </c:pt>
                    </c:strCache>
                  </c:strRef>
                </c:tx>
                <c:spPr>
                  <a:ln w="28575" cap="rnd">
                    <a:solidFill>
                      <a:schemeClr val="accent1"/>
                    </a:solidFill>
                    <a:round/>
                  </a:ln>
                  <a:effectLst/>
                </c:spPr>
                <c:marker>
                  <c:symbol val="none"/>
                </c:marker>
                <c:cat>
                  <c:numRef>
                    <c:extLst>
                      <c:ext uri="{02D57815-91ED-43cb-92C2-25804820EDAC}">
                        <c15:formulaRef>
                          <c15:sqref>Summary!$K$26:$N$26</c15:sqref>
                        </c15:formulaRef>
                      </c:ext>
                    </c:extLst>
                    <c:numCache>
                      <c:formatCode>General</c:formatCode>
                      <c:ptCount val="4"/>
                      <c:pt idx="0">
                        <c:v>4</c:v>
                      </c:pt>
                      <c:pt idx="1">
                        <c:v>5</c:v>
                      </c:pt>
                      <c:pt idx="2">
                        <c:v>6</c:v>
                      </c:pt>
                      <c:pt idx="3">
                        <c:v>7</c:v>
                      </c:pt>
                    </c:numCache>
                  </c:numRef>
                </c:cat>
                <c:val>
                  <c:numRef>
                    <c:extLst>
                      <c:ext uri="{02D57815-91ED-43cb-92C2-25804820EDAC}">
                        <c15:formulaRef>
                          <c15:sqref>Summary!$K$27:$N$27</c15:sqref>
                        </c15:formulaRef>
                      </c:ext>
                    </c:extLst>
                    <c:numCache>
                      <c:formatCode>0.00%</c:formatCode>
                      <c:ptCount val="4"/>
                      <c:pt idx="0">
                        <c:v>2.352513104605694E-3</c:v>
                      </c:pt>
                      <c:pt idx="1">
                        <c:v>5.3538489188596057E-2</c:v>
                      </c:pt>
                      <c:pt idx="2">
                        <c:v>0.1236174149896862</c:v>
                      </c:pt>
                      <c:pt idx="3">
                        <c:v>0.82049158271711209</c:v>
                      </c:pt>
                    </c:numCache>
                  </c:numRef>
                </c:val>
                <c:smooth val="0"/>
                <c:extLst>
                  <c:ext xmlns:c16="http://schemas.microsoft.com/office/drawing/2014/chart" uri="{C3380CC4-5D6E-409C-BE32-E72D297353CC}">
                    <c16:uniqueId val="{00000002-C6F0-4728-AFC1-98686EB5BE9A}"/>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Summary!$J$28</c15:sqref>
                        </c15:formulaRef>
                      </c:ext>
                    </c:extLst>
                    <c:strCache>
                      <c:ptCount val="1"/>
                      <c:pt idx="0">
                        <c:v>Delamination Defect</c:v>
                      </c:pt>
                    </c:strCache>
                  </c:strRef>
                </c:tx>
                <c:spPr>
                  <a:ln w="28575" cap="rnd">
                    <a:solidFill>
                      <a:schemeClr val="accent2"/>
                    </a:solidFill>
                    <a:round/>
                  </a:ln>
                  <a:effectLst/>
                </c:spPr>
                <c:marker>
                  <c:symbol val="none"/>
                </c:marker>
                <c:cat>
                  <c:numRef>
                    <c:extLst xmlns:c15="http://schemas.microsoft.com/office/drawing/2012/chart">
                      <c:ext xmlns:c15="http://schemas.microsoft.com/office/drawing/2012/chart" uri="{02D57815-91ED-43cb-92C2-25804820EDAC}">
                        <c15:formulaRef>
                          <c15:sqref>Summary!$K$26:$N$26</c15:sqref>
                        </c15:formulaRef>
                      </c:ext>
                    </c:extLst>
                    <c:numCache>
                      <c:formatCode>General</c:formatCode>
                      <c:ptCount val="4"/>
                      <c:pt idx="0">
                        <c:v>4</c:v>
                      </c:pt>
                      <c:pt idx="1">
                        <c:v>5</c:v>
                      </c:pt>
                      <c:pt idx="2">
                        <c:v>6</c:v>
                      </c:pt>
                      <c:pt idx="3">
                        <c:v>7</c:v>
                      </c:pt>
                    </c:numCache>
                  </c:numRef>
                </c:cat>
                <c:val>
                  <c:numRef>
                    <c:extLst xmlns:c15="http://schemas.microsoft.com/office/drawing/2012/chart">
                      <c:ext xmlns:c15="http://schemas.microsoft.com/office/drawing/2012/chart" uri="{02D57815-91ED-43cb-92C2-25804820EDAC}">
                        <c15:formulaRef>
                          <c15:sqref>Summary!$K$28:$N$28</c15:sqref>
                        </c15:formulaRef>
                      </c:ext>
                    </c:extLst>
                    <c:numCache>
                      <c:formatCode>0.00%</c:formatCode>
                      <c:ptCount val="4"/>
                      <c:pt idx="0">
                        <c:v>2.0740519484899007E-3</c:v>
                      </c:pt>
                      <c:pt idx="1">
                        <c:v>6.1108613863326989E-3</c:v>
                      </c:pt>
                      <c:pt idx="2">
                        <c:v>0.22268633240626623</c:v>
                      </c:pt>
                      <c:pt idx="3">
                        <c:v>0.76912875425891114</c:v>
                      </c:pt>
                    </c:numCache>
                  </c:numRef>
                </c:val>
                <c:smooth val="0"/>
                <c:extLst xmlns:c15="http://schemas.microsoft.com/office/drawing/2012/chart">
                  <c:ext xmlns:c16="http://schemas.microsoft.com/office/drawing/2014/chart" uri="{C3380CC4-5D6E-409C-BE32-E72D297353CC}">
                    <c16:uniqueId val="{00000003-C6F0-4728-AFC1-98686EB5BE9A}"/>
                  </c:ext>
                </c:extLst>
              </c15:ser>
            </c15:filteredLineSeries>
          </c:ext>
        </c:extLst>
      </c:lineChart>
      <c:catAx>
        <c:axId val="1058478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058471792"/>
        <c:crosses val="autoZero"/>
        <c:auto val="1"/>
        <c:lblAlgn val="ctr"/>
        <c:lblOffset val="100"/>
        <c:noMultiLvlLbl val="0"/>
      </c:catAx>
      <c:valAx>
        <c:axId val="105847179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058478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A3A0C0-77AF-D03D-7601-4401894C84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D338C0-E8C0-D729-D5F6-86DBFC4A5AC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A3E419-6485-41D5-BD1F-FCB3E65F1FB0}" type="datetimeFigureOut">
              <a:rPr lang="en-US" smtClean="0"/>
              <a:t>9/11/2025</a:t>
            </a:fld>
            <a:endParaRPr lang="en-US"/>
          </a:p>
        </p:txBody>
      </p:sp>
      <p:sp>
        <p:nvSpPr>
          <p:cNvPr id="4" name="Footer Placeholder 3">
            <a:extLst>
              <a:ext uri="{FF2B5EF4-FFF2-40B4-BE49-F238E27FC236}">
                <a16:creationId xmlns:a16="http://schemas.microsoft.com/office/drawing/2014/main" id="{0CDA0E05-C1E5-1788-0189-EEF92315F3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3B0C98F-28FB-CD61-26AB-2F5EEEEDD9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C40613-860D-471B-A307-E7883A4FAF6D}" type="slidenum">
              <a:rPr lang="en-US" smtClean="0"/>
              <a:t>‹#›</a:t>
            </a:fld>
            <a:endParaRPr lang="en-US"/>
          </a:p>
        </p:txBody>
      </p:sp>
    </p:spTree>
    <p:extLst>
      <p:ext uri="{BB962C8B-B14F-4D97-AF65-F5344CB8AC3E}">
        <p14:creationId xmlns:p14="http://schemas.microsoft.com/office/powerpoint/2010/main" val="149545423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DF542CC-A157-2FB6-17E0-0BB8D4086515}"/>
              </a:ext>
            </a:extLst>
          </p:cNvPr>
          <p:cNvSpPr txBox="1"/>
          <p:nvPr userDrawn="1"/>
        </p:nvSpPr>
        <p:spPr>
          <a:xfrm>
            <a:off x="1047750" y="8602662"/>
            <a:ext cx="16192500" cy="1200329"/>
          </a:xfrm>
          <a:prstGeom prst="rect">
            <a:avLst/>
          </a:prstGeom>
          <a:noFill/>
        </p:spPr>
        <p:txBody>
          <a:bodyPr wrap="square" rtlCol="0">
            <a:spAutoFit/>
          </a:bodyPr>
          <a:lstStyle/>
          <a:p>
            <a:pPr algn="ctr"/>
            <a:r>
              <a:rPr lang="en-US" sz="3600">
                <a:solidFill>
                  <a:schemeClr val="bg1"/>
                </a:solidFill>
              </a:rPr>
              <a:t>2025 Bridge Management User Group Meeting </a:t>
            </a:r>
          </a:p>
          <a:p>
            <a:pPr algn="ctr"/>
            <a:r>
              <a:rPr lang="en-US" sz="3600">
                <a:solidFill>
                  <a:schemeClr val="bg1"/>
                </a:solidFill>
              </a:rPr>
              <a:t>Providence, RI | September 9-10, 2025</a:t>
            </a:r>
          </a:p>
        </p:txBody>
      </p:sp>
      <p:sp>
        <p:nvSpPr>
          <p:cNvPr id="2" name="Title 1">
            <a:extLst>
              <a:ext uri="{FF2B5EF4-FFF2-40B4-BE49-F238E27FC236}">
                <a16:creationId xmlns:a16="http://schemas.microsoft.com/office/drawing/2014/main" id="{556FF918-5C0E-6F63-E36E-473CB23443FE}"/>
              </a:ext>
            </a:extLst>
          </p:cNvPr>
          <p:cNvSpPr>
            <a:spLocks noGrp="1"/>
          </p:cNvSpPr>
          <p:nvPr>
            <p:ph type="ctrTitle"/>
          </p:nvPr>
        </p:nvSpPr>
        <p:spPr>
          <a:xfrm>
            <a:off x="2286000" y="1684338"/>
            <a:ext cx="13716000" cy="3581400"/>
          </a:xfrm>
        </p:spPr>
        <p:txBody>
          <a:bodyPr anchor="b"/>
          <a:lstStyle>
            <a:lvl1pPr algn="ctr">
              <a:defRPr sz="60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9F2F1997-F9A8-24BD-92FB-A8FA4C6D3F4D}"/>
              </a:ext>
            </a:extLst>
          </p:cNvPr>
          <p:cNvSpPr>
            <a:spLocks noGrp="1"/>
          </p:cNvSpPr>
          <p:nvPr>
            <p:ph type="subTitle" idx="1"/>
          </p:nvPr>
        </p:nvSpPr>
        <p:spPr>
          <a:xfrm>
            <a:off x="2286000" y="5403850"/>
            <a:ext cx="13716000" cy="2482850"/>
          </a:xfr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a:extLst>
              <a:ext uri="{FF2B5EF4-FFF2-40B4-BE49-F238E27FC236}">
                <a16:creationId xmlns:a16="http://schemas.microsoft.com/office/drawing/2014/main" id="{1F8DF7D7-0775-AB39-FDA8-0A52F74DF28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951479" y="852694"/>
            <a:ext cx="4385042" cy="1387063"/>
          </a:xfrm>
          <a:prstGeom prst="rect">
            <a:avLst/>
          </a:prstGeom>
        </p:spPr>
      </p:pic>
      <p:sp>
        <p:nvSpPr>
          <p:cNvPr id="4" name="Date Placeholder 3">
            <a:extLst>
              <a:ext uri="{FF2B5EF4-FFF2-40B4-BE49-F238E27FC236}">
                <a16:creationId xmlns:a16="http://schemas.microsoft.com/office/drawing/2014/main" id="{80E62B29-378D-B17E-0207-D202FB28A0E4}"/>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6" name="Slide Number Placeholder 5">
            <a:extLst>
              <a:ext uri="{FF2B5EF4-FFF2-40B4-BE49-F238E27FC236}">
                <a16:creationId xmlns:a16="http://schemas.microsoft.com/office/drawing/2014/main" id="{3DE630FF-4110-8074-B64D-62A59F8A4AFD}"/>
              </a:ext>
            </a:extLst>
          </p:cNvPr>
          <p:cNvSpPr>
            <a:spLocks noGrp="1"/>
          </p:cNvSpPr>
          <p:nvPr>
            <p:ph type="sldNum" sz="quarter" idx="12"/>
          </p:nvPr>
        </p:nvSpPr>
        <p:spPr/>
        <p:txBody>
          <a:bodyPr/>
          <a:lstStyle/>
          <a:p>
            <a:fld id="{F0BA9021-BBAF-46D6-85DF-A29453707E29}" type="slidenum">
              <a:rPr lang="en-US" smtClean="0"/>
              <a:t>‹#›</a:t>
            </a:fld>
            <a:endParaRPr lang="en-US"/>
          </a:p>
        </p:txBody>
      </p:sp>
    </p:spTree>
    <p:extLst>
      <p:ext uri="{BB962C8B-B14F-4D97-AF65-F5344CB8AC3E}">
        <p14:creationId xmlns:p14="http://schemas.microsoft.com/office/powerpoint/2010/main" val="104103076"/>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9F275-BB21-7E1B-AB2C-D73A8BB71566}"/>
              </a:ext>
            </a:extLst>
          </p:cNvPr>
          <p:cNvSpPr>
            <a:spLocks noGrp="1"/>
          </p:cNvSpPr>
          <p:nvPr>
            <p:ph type="title"/>
          </p:nvPr>
        </p:nvSpPr>
        <p:spPr/>
        <p:txBody>
          <a:bodyPr>
            <a:normAutofit/>
          </a:bodyPr>
          <a:lstStyle>
            <a:lvl1pPr>
              <a:defRPr sz="6000" b="1">
                <a:solidFill>
                  <a:schemeClr val="bg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BCD3EFC4-3CD3-7E78-A086-E237537A94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965FD1-8C7C-3509-2199-62643F08AFA7}"/>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5" name="Footer Placeholder 4">
            <a:extLst>
              <a:ext uri="{FF2B5EF4-FFF2-40B4-BE49-F238E27FC236}">
                <a16:creationId xmlns:a16="http://schemas.microsoft.com/office/drawing/2014/main" id="{4781F0F3-74A9-E1A4-2EB4-7408979CA7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88B0B-C5AD-8B69-7C74-E3D20C0819CF}"/>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7" name="Picture 6">
            <a:extLst>
              <a:ext uri="{FF2B5EF4-FFF2-40B4-BE49-F238E27FC236}">
                <a16:creationId xmlns:a16="http://schemas.microsoft.com/office/drawing/2014/main" id="{2540102D-DE5A-0C76-7CE5-9F30CEEF31B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3170397972"/>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75AE69-BABD-8227-140B-B08DF35041A6}"/>
              </a:ext>
            </a:extLst>
          </p:cNvPr>
          <p:cNvSpPr>
            <a:spLocks noGrp="1"/>
          </p:cNvSpPr>
          <p:nvPr>
            <p:ph type="title" orient="vert"/>
          </p:nvPr>
        </p:nvSpPr>
        <p:spPr>
          <a:xfrm>
            <a:off x="13087350" y="547688"/>
            <a:ext cx="3943350" cy="871855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62A34A-F129-C1F1-B6D5-0BC17549D859}"/>
              </a:ext>
            </a:extLst>
          </p:cNvPr>
          <p:cNvSpPr>
            <a:spLocks noGrp="1"/>
          </p:cNvSpPr>
          <p:nvPr>
            <p:ph type="body" orient="vert" idx="1"/>
          </p:nvPr>
        </p:nvSpPr>
        <p:spPr>
          <a:xfrm>
            <a:off x="1257300" y="547688"/>
            <a:ext cx="11677650" cy="8718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C6DC25-9B20-21BB-BDD6-1F112B2C133C}"/>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5" name="Footer Placeholder 4">
            <a:extLst>
              <a:ext uri="{FF2B5EF4-FFF2-40B4-BE49-F238E27FC236}">
                <a16:creationId xmlns:a16="http://schemas.microsoft.com/office/drawing/2014/main" id="{0C17FD16-E037-B5FD-9A24-F5BA04AAE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0C92B9-A641-385B-A4FA-12B1C91FA43C}"/>
              </a:ext>
            </a:extLst>
          </p:cNvPr>
          <p:cNvSpPr>
            <a:spLocks noGrp="1"/>
          </p:cNvSpPr>
          <p:nvPr>
            <p:ph type="sldNum" sz="quarter" idx="12"/>
          </p:nvPr>
        </p:nvSpPr>
        <p:spPr/>
        <p:txBody>
          <a:bodyPr/>
          <a:lstStyle/>
          <a:p>
            <a:fld id="{F0BA9021-BBAF-46D6-85DF-A29453707E29}" type="slidenum">
              <a:rPr lang="en-US" smtClean="0"/>
              <a:t>‹#›</a:t>
            </a:fld>
            <a:endParaRPr lang="en-US"/>
          </a:p>
        </p:txBody>
      </p:sp>
    </p:spTree>
    <p:extLst>
      <p:ext uri="{BB962C8B-B14F-4D97-AF65-F5344CB8AC3E}">
        <p14:creationId xmlns:p14="http://schemas.microsoft.com/office/powerpoint/2010/main" val="2815630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0016-B431-0B3B-8D8A-8D442A9385A0}"/>
              </a:ext>
            </a:extLst>
          </p:cNvPr>
          <p:cNvSpPr>
            <a:spLocks noGrp="1"/>
          </p:cNvSpPr>
          <p:nvPr>
            <p:ph type="title"/>
          </p:nvPr>
        </p:nvSpPr>
        <p:spPr/>
        <p:txBody>
          <a:bodyPr/>
          <a:lstStyle>
            <a:lvl1pPr>
              <a:defRPr b="1">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0612F1B-B08A-F896-3242-5FB5FFA920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83CCD6-F342-DAF1-73C2-4AB4980D69DF}"/>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5" name="Footer Placeholder 4">
            <a:extLst>
              <a:ext uri="{FF2B5EF4-FFF2-40B4-BE49-F238E27FC236}">
                <a16:creationId xmlns:a16="http://schemas.microsoft.com/office/drawing/2014/main" id="{F73B4533-1E64-0BA3-A177-F5302BAEDC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1F93BD-46E2-116C-2394-CC062A6C3387}"/>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7" name="Picture 6">
            <a:extLst>
              <a:ext uri="{FF2B5EF4-FFF2-40B4-BE49-F238E27FC236}">
                <a16:creationId xmlns:a16="http://schemas.microsoft.com/office/drawing/2014/main" id="{0963E213-6270-2357-848C-DD054D8FFBC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
        <p:nvSpPr>
          <p:cNvPr id="8" name="TextBox 7">
            <a:extLst>
              <a:ext uri="{FF2B5EF4-FFF2-40B4-BE49-F238E27FC236}">
                <a16:creationId xmlns:a16="http://schemas.microsoft.com/office/drawing/2014/main" id="{BEF635A1-FD1B-3DC9-1F9A-2EB3848F16DA}"/>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chemeClr val="tx1"/>
                </a:solidFill>
                <a:latin typeface="Söhne Italics"/>
                <a:ea typeface="Söhne Italics"/>
                <a:cs typeface="Söhne Italics"/>
                <a:sym typeface="Söhne Italics"/>
              </a:rPr>
              <a:t>2025 Bridge Management User Group Meeting</a:t>
            </a:r>
          </a:p>
        </p:txBody>
      </p:sp>
    </p:spTree>
    <p:extLst>
      <p:ext uri="{BB962C8B-B14F-4D97-AF65-F5344CB8AC3E}">
        <p14:creationId xmlns:p14="http://schemas.microsoft.com/office/powerpoint/2010/main" val="517407039"/>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2" name="Group 3">
            <a:extLst>
              <a:ext uri="{FF2B5EF4-FFF2-40B4-BE49-F238E27FC236}">
                <a16:creationId xmlns:a16="http://schemas.microsoft.com/office/drawing/2014/main" id="{06A1AFBF-470C-7099-BC2D-AC2238EAB079}"/>
              </a:ext>
            </a:extLst>
          </p:cNvPr>
          <p:cNvGrpSpPr/>
          <p:nvPr userDrawn="1"/>
        </p:nvGrpSpPr>
        <p:grpSpPr>
          <a:xfrm>
            <a:off x="0" y="-258637"/>
            <a:ext cx="8278334" cy="10545637"/>
            <a:chOff x="0" y="-38100"/>
            <a:chExt cx="2256375" cy="2869069"/>
          </a:xfrm>
          <a:solidFill>
            <a:srgbClr val="008AC1"/>
          </a:solidFill>
        </p:grpSpPr>
        <p:sp>
          <p:nvSpPr>
            <p:cNvPr id="13" name="Freeform 4">
              <a:extLst>
                <a:ext uri="{FF2B5EF4-FFF2-40B4-BE49-F238E27FC236}">
                  <a16:creationId xmlns:a16="http://schemas.microsoft.com/office/drawing/2014/main" id="{6CA1C7C6-C30A-832E-AAE8-E7F898173032}"/>
                </a:ext>
              </a:extLst>
            </p:cNvPr>
            <p:cNvSpPr/>
            <p:nvPr/>
          </p:nvSpPr>
          <p:spPr>
            <a:xfrm>
              <a:off x="76073" y="30018"/>
              <a:ext cx="2180302" cy="2800951"/>
            </a:xfrm>
            <a:custGeom>
              <a:avLst/>
              <a:gdLst/>
              <a:ahLst/>
              <a:cxnLst/>
              <a:rect l="l" t="t" r="r" b="b"/>
              <a:pathLst>
                <a:path w="2256375" h="2830969">
                  <a:moveTo>
                    <a:pt x="0" y="0"/>
                  </a:moveTo>
                  <a:lnTo>
                    <a:pt x="2256375" y="0"/>
                  </a:lnTo>
                  <a:lnTo>
                    <a:pt x="2256375" y="2830969"/>
                  </a:lnTo>
                  <a:lnTo>
                    <a:pt x="0" y="2830969"/>
                  </a:lnTo>
                  <a:close/>
                </a:path>
              </a:pathLst>
            </a:custGeom>
            <a:grpFill/>
          </p:spPr>
          <p:txBody>
            <a:bodyPr/>
            <a:lstStyle/>
            <a:p>
              <a:endParaRPr lang="en-US"/>
            </a:p>
          </p:txBody>
        </p:sp>
        <p:sp>
          <p:nvSpPr>
            <p:cNvPr id="14" name="TextBox 5">
              <a:extLst>
                <a:ext uri="{FF2B5EF4-FFF2-40B4-BE49-F238E27FC236}">
                  <a16:creationId xmlns:a16="http://schemas.microsoft.com/office/drawing/2014/main" id="{ED137349-4BBC-A9AF-41EC-7C6DB07059C4}"/>
                </a:ext>
              </a:extLst>
            </p:cNvPr>
            <p:cNvSpPr txBox="1"/>
            <p:nvPr/>
          </p:nvSpPr>
          <p:spPr>
            <a:xfrm>
              <a:off x="0" y="-38100"/>
              <a:ext cx="2256375" cy="2869069"/>
            </a:xfrm>
            <a:prstGeom prst="rect">
              <a:avLst/>
            </a:prstGeom>
            <a:grpFill/>
          </p:spPr>
          <p:txBody>
            <a:bodyPr lIns="50800" tIns="50800" rIns="50800" bIns="50800" rtlCol="0" anchor="ctr"/>
            <a:lstStyle/>
            <a:p>
              <a:pPr algn="ctr">
                <a:lnSpc>
                  <a:spcPts val="2659"/>
                </a:lnSpc>
              </a:pPr>
              <a:endParaRPr/>
            </a:p>
          </p:txBody>
        </p:sp>
      </p:grpSp>
      <p:sp>
        <p:nvSpPr>
          <p:cNvPr id="2" name="Title 1">
            <a:extLst>
              <a:ext uri="{FF2B5EF4-FFF2-40B4-BE49-F238E27FC236}">
                <a16:creationId xmlns:a16="http://schemas.microsoft.com/office/drawing/2014/main" id="{9D22E6A0-AC02-1780-31A2-5C20B6328F1D}"/>
              </a:ext>
            </a:extLst>
          </p:cNvPr>
          <p:cNvSpPr>
            <a:spLocks noGrp="1"/>
          </p:cNvSpPr>
          <p:nvPr>
            <p:ph type="title"/>
          </p:nvPr>
        </p:nvSpPr>
        <p:spPr>
          <a:xfrm>
            <a:off x="533401" y="685800"/>
            <a:ext cx="6624638" cy="2400300"/>
          </a:xfrm>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C335F5A3-CCAC-692E-FB45-CB734AF07B1F}"/>
              </a:ext>
            </a:extLst>
          </p:cNvPr>
          <p:cNvSpPr>
            <a:spLocks noGrp="1"/>
          </p:cNvSpPr>
          <p:nvPr>
            <p:ph idx="1"/>
          </p:nvPr>
        </p:nvSpPr>
        <p:spPr>
          <a:xfrm>
            <a:off x="8604111" y="1481138"/>
            <a:ext cx="8429763" cy="7310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40D40-8E62-C2CB-B073-A381F571322E}"/>
              </a:ext>
            </a:extLst>
          </p:cNvPr>
          <p:cNvSpPr>
            <a:spLocks noGrp="1"/>
          </p:cNvSpPr>
          <p:nvPr>
            <p:ph type="body" sz="half" idx="2"/>
          </p:nvPr>
        </p:nvSpPr>
        <p:spPr>
          <a:xfrm>
            <a:off x="533401" y="3086100"/>
            <a:ext cx="6624638" cy="5718175"/>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A10A0F-A9B3-9A75-F6AA-362DAC67F6DF}"/>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6" name="Footer Placeholder 5">
            <a:extLst>
              <a:ext uri="{FF2B5EF4-FFF2-40B4-BE49-F238E27FC236}">
                <a16:creationId xmlns:a16="http://schemas.microsoft.com/office/drawing/2014/main" id="{40F06ABA-4573-BF65-DB30-98D1DE8EAA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639B65-5C03-97C9-27A4-1564612A8456}"/>
              </a:ext>
            </a:extLst>
          </p:cNvPr>
          <p:cNvSpPr>
            <a:spLocks noGrp="1"/>
          </p:cNvSpPr>
          <p:nvPr>
            <p:ph type="sldNum" sz="quarter" idx="12"/>
          </p:nvPr>
        </p:nvSpPr>
        <p:spPr/>
        <p:txBody>
          <a:bodyPr/>
          <a:lstStyle/>
          <a:p>
            <a:fld id="{F0BA9021-BBAF-46D6-85DF-A29453707E29}" type="slidenum">
              <a:rPr lang="en-US" smtClean="0"/>
              <a:t>‹#›</a:t>
            </a:fld>
            <a:endParaRPr lang="en-US"/>
          </a:p>
        </p:txBody>
      </p:sp>
      <p:sp>
        <p:nvSpPr>
          <p:cNvPr id="11" name="TextBox 7">
            <a:extLst>
              <a:ext uri="{FF2B5EF4-FFF2-40B4-BE49-F238E27FC236}">
                <a16:creationId xmlns:a16="http://schemas.microsoft.com/office/drawing/2014/main" id="{85B206CE-ABD8-DF93-152E-C04EC4FBB294}"/>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rgbClr val="FFFFFF"/>
                </a:solidFill>
                <a:latin typeface="Söhne Italics"/>
                <a:ea typeface="Söhne Italics"/>
                <a:cs typeface="Söhne Italics"/>
                <a:sym typeface="Söhne Italics"/>
              </a:rPr>
              <a:t>2025 Bridge Management User Group Meeting</a:t>
            </a:r>
          </a:p>
        </p:txBody>
      </p:sp>
      <p:pic>
        <p:nvPicPr>
          <p:cNvPr id="15" name="Picture 14">
            <a:extLst>
              <a:ext uri="{FF2B5EF4-FFF2-40B4-BE49-F238E27FC236}">
                <a16:creationId xmlns:a16="http://schemas.microsoft.com/office/drawing/2014/main" id="{F33C5D61-071D-2916-6E65-B17BB2AC3A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407038320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695F81-63BF-56EC-B1EC-37156C15460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999086" y="852694"/>
            <a:ext cx="4289827" cy="1387063"/>
          </a:xfrm>
          <a:prstGeom prst="rect">
            <a:avLst/>
          </a:prstGeom>
        </p:spPr>
      </p:pic>
      <p:sp>
        <p:nvSpPr>
          <p:cNvPr id="2" name="Title 1">
            <a:extLst>
              <a:ext uri="{FF2B5EF4-FFF2-40B4-BE49-F238E27FC236}">
                <a16:creationId xmlns:a16="http://schemas.microsoft.com/office/drawing/2014/main" id="{5A191425-F177-E2C6-B972-1639BF85D5E0}"/>
              </a:ext>
            </a:extLst>
          </p:cNvPr>
          <p:cNvSpPr>
            <a:spLocks noGrp="1"/>
          </p:cNvSpPr>
          <p:nvPr>
            <p:ph type="title"/>
          </p:nvPr>
        </p:nvSpPr>
        <p:spPr>
          <a:xfrm>
            <a:off x="1247775" y="2565400"/>
            <a:ext cx="15773400" cy="4278313"/>
          </a:xfrm>
        </p:spPr>
        <p:txBody>
          <a:bodyPr anchor="b"/>
          <a:lstStyle>
            <a:lvl1pPr>
              <a:defRPr sz="6000" b="1">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3D0CD937-990E-4D6D-9FD5-D78F7E7A352B}"/>
              </a:ext>
            </a:extLst>
          </p:cNvPr>
          <p:cNvSpPr>
            <a:spLocks noGrp="1"/>
          </p:cNvSpPr>
          <p:nvPr>
            <p:ph type="body" idx="1"/>
          </p:nvPr>
        </p:nvSpPr>
        <p:spPr>
          <a:xfrm>
            <a:off x="1247775" y="6884988"/>
            <a:ext cx="15773400" cy="2249487"/>
          </a:xfrm>
        </p:spPr>
        <p:txBody>
          <a:bodyPr>
            <a:normAutofit/>
          </a:bodyPr>
          <a:lstStyle>
            <a:lvl1pPr marL="0" indent="0">
              <a:buNone/>
              <a:defRPr sz="3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9F855A-F048-373A-3492-917107C72475}"/>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5" name="Footer Placeholder 4">
            <a:extLst>
              <a:ext uri="{FF2B5EF4-FFF2-40B4-BE49-F238E27FC236}">
                <a16:creationId xmlns:a16="http://schemas.microsoft.com/office/drawing/2014/main" id="{5A68798C-4DEE-2B94-D29A-F45FE030C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85730-37A1-64A2-FF10-3474E66B6ABF}"/>
              </a:ext>
            </a:extLst>
          </p:cNvPr>
          <p:cNvSpPr>
            <a:spLocks noGrp="1"/>
          </p:cNvSpPr>
          <p:nvPr>
            <p:ph type="sldNum" sz="quarter" idx="12"/>
          </p:nvPr>
        </p:nvSpPr>
        <p:spPr/>
        <p:txBody>
          <a:bodyPr/>
          <a:lstStyle/>
          <a:p>
            <a:fld id="{F0BA9021-BBAF-46D6-85DF-A29453707E29}" type="slidenum">
              <a:rPr lang="en-US" smtClean="0"/>
              <a:t>‹#›</a:t>
            </a:fld>
            <a:endParaRPr lang="en-US"/>
          </a:p>
        </p:txBody>
      </p:sp>
    </p:spTree>
    <p:extLst>
      <p:ext uri="{BB962C8B-B14F-4D97-AF65-F5344CB8AC3E}">
        <p14:creationId xmlns:p14="http://schemas.microsoft.com/office/powerpoint/2010/main" val="3745637412"/>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7E7EC-9C8A-4208-CF71-2839575B4567}"/>
              </a:ext>
            </a:extLst>
          </p:cNvPr>
          <p:cNvSpPr>
            <a:spLocks noGrp="1"/>
          </p:cNvSpPr>
          <p:nvPr>
            <p:ph type="title"/>
          </p:nvPr>
        </p:nvSpPr>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E15C82D4-28FC-5B8E-7FAF-8B1C6C5EC67A}"/>
              </a:ext>
            </a:extLst>
          </p:cNvPr>
          <p:cNvSpPr>
            <a:spLocks noGrp="1"/>
          </p:cNvSpPr>
          <p:nvPr>
            <p:ph sz="half" idx="1"/>
          </p:nvPr>
        </p:nvSpPr>
        <p:spPr>
          <a:xfrm>
            <a:off x="1257300" y="2738438"/>
            <a:ext cx="7810500" cy="652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B60590-EDD8-79AD-C1AE-72663402D6F4}"/>
              </a:ext>
            </a:extLst>
          </p:cNvPr>
          <p:cNvSpPr>
            <a:spLocks noGrp="1"/>
          </p:cNvSpPr>
          <p:nvPr>
            <p:ph sz="half" idx="2"/>
          </p:nvPr>
        </p:nvSpPr>
        <p:spPr>
          <a:xfrm>
            <a:off x="9220200" y="2738438"/>
            <a:ext cx="7810500" cy="652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331CE6-1B45-17B0-5FC0-B580C17671C0}"/>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6" name="Footer Placeholder 5">
            <a:extLst>
              <a:ext uri="{FF2B5EF4-FFF2-40B4-BE49-F238E27FC236}">
                <a16:creationId xmlns:a16="http://schemas.microsoft.com/office/drawing/2014/main" id="{B5789231-2D34-E569-59FC-FE7B3FE28B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F7F36A-8AFA-DDB3-A860-56E18A278462}"/>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8" name="Picture 7">
            <a:extLst>
              <a:ext uri="{FF2B5EF4-FFF2-40B4-BE49-F238E27FC236}">
                <a16:creationId xmlns:a16="http://schemas.microsoft.com/office/drawing/2014/main" id="{3FEC154D-49F0-024E-E147-284E3F9BF9C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1634963902"/>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DE8F9-E63A-856F-92AB-0BE3B567436B}"/>
              </a:ext>
            </a:extLst>
          </p:cNvPr>
          <p:cNvSpPr>
            <a:spLocks noGrp="1"/>
          </p:cNvSpPr>
          <p:nvPr>
            <p:ph type="title"/>
          </p:nvPr>
        </p:nvSpPr>
        <p:spPr>
          <a:xfrm>
            <a:off x="1260475" y="547688"/>
            <a:ext cx="15773400" cy="1989137"/>
          </a:xfrm>
        </p:spPr>
        <p:txBody>
          <a:bodyPr/>
          <a:lstStyle>
            <a:lvl1pPr>
              <a:defRPr b="1"/>
            </a:lvl1pPr>
          </a:lstStyle>
          <a:p>
            <a:r>
              <a:rPr lang="en-US"/>
              <a:t>Click to edit Master title style</a:t>
            </a:r>
          </a:p>
        </p:txBody>
      </p:sp>
      <p:sp>
        <p:nvSpPr>
          <p:cNvPr id="3" name="Text Placeholder 2">
            <a:extLst>
              <a:ext uri="{FF2B5EF4-FFF2-40B4-BE49-F238E27FC236}">
                <a16:creationId xmlns:a16="http://schemas.microsoft.com/office/drawing/2014/main" id="{7FD80B49-251B-86CF-E2A0-E5EB428ECE7C}"/>
              </a:ext>
            </a:extLst>
          </p:cNvPr>
          <p:cNvSpPr>
            <a:spLocks noGrp="1"/>
          </p:cNvSpPr>
          <p:nvPr>
            <p:ph type="body" idx="1"/>
          </p:nvPr>
        </p:nvSpPr>
        <p:spPr>
          <a:xfrm>
            <a:off x="1260475" y="2522538"/>
            <a:ext cx="7735888"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2729B9-3C9E-EB06-9F02-2C110E1BEFB3}"/>
              </a:ext>
            </a:extLst>
          </p:cNvPr>
          <p:cNvSpPr>
            <a:spLocks noGrp="1"/>
          </p:cNvSpPr>
          <p:nvPr>
            <p:ph sz="half" idx="2"/>
          </p:nvPr>
        </p:nvSpPr>
        <p:spPr>
          <a:xfrm>
            <a:off x="1260475" y="3757613"/>
            <a:ext cx="7735888" cy="5527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CF9F62-3531-5382-92B5-82429AA49D1F}"/>
              </a:ext>
            </a:extLst>
          </p:cNvPr>
          <p:cNvSpPr>
            <a:spLocks noGrp="1"/>
          </p:cNvSpPr>
          <p:nvPr>
            <p:ph type="body" sz="quarter" idx="3"/>
          </p:nvPr>
        </p:nvSpPr>
        <p:spPr>
          <a:xfrm>
            <a:off x="9258300" y="2522538"/>
            <a:ext cx="7775575"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6BE523-B00F-181A-7D24-1AFBAABBDB81}"/>
              </a:ext>
            </a:extLst>
          </p:cNvPr>
          <p:cNvSpPr>
            <a:spLocks noGrp="1"/>
          </p:cNvSpPr>
          <p:nvPr>
            <p:ph sz="quarter" idx="4"/>
          </p:nvPr>
        </p:nvSpPr>
        <p:spPr>
          <a:xfrm>
            <a:off x="9258300" y="3757613"/>
            <a:ext cx="7775575" cy="5527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503E4F-5F60-A6FC-4E4B-0EA31A9C69E6}"/>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8" name="Footer Placeholder 7">
            <a:extLst>
              <a:ext uri="{FF2B5EF4-FFF2-40B4-BE49-F238E27FC236}">
                <a16:creationId xmlns:a16="http://schemas.microsoft.com/office/drawing/2014/main" id="{A81A3371-0FB0-E057-0292-BFF6501FCB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F41CD4-B4B6-90FE-9C9E-B5E6A17EC342}"/>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13" name="Picture 12">
            <a:extLst>
              <a:ext uri="{FF2B5EF4-FFF2-40B4-BE49-F238E27FC236}">
                <a16:creationId xmlns:a16="http://schemas.microsoft.com/office/drawing/2014/main" id="{60D01C8F-253B-5323-FACF-293681A68BA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1546215996"/>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CF3BD8-7557-1A48-31D5-F6C3D8ED4F0D}"/>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3" name="Footer Placeholder 2">
            <a:extLst>
              <a:ext uri="{FF2B5EF4-FFF2-40B4-BE49-F238E27FC236}">
                <a16:creationId xmlns:a16="http://schemas.microsoft.com/office/drawing/2014/main" id="{4F5A8140-386D-98DE-D9C6-A8712B6752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0283D3-A460-05E6-06D1-99C8EA089022}"/>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7" name="Picture 6">
            <a:extLst>
              <a:ext uri="{FF2B5EF4-FFF2-40B4-BE49-F238E27FC236}">
                <a16:creationId xmlns:a16="http://schemas.microsoft.com/office/drawing/2014/main" id="{5BDA4D40-3FDC-E6FF-7D95-EA44F589CBD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
        <p:nvSpPr>
          <p:cNvPr id="8" name="TextBox 7">
            <a:extLst>
              <a:ext uri="{FF2B5EF4-FFF2-40B4-BE49-F238E27FC236}">
                <a16:creationId xmlns:a16="http://schemas.microsoft.com/office/drawing/2014/main" id="{633836C4-0F60-D555-BE01-556D34C7EDF5}"/>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chemeClr val="tx1"/>
                </a:solidFill>
                <a:latin typeface="Söhne Italics"/>
                <a:ea typeface="Söhne Italics"/>
                <a:cs typeface="Söhne Italics"/>
                <a:sym typeface="Söhne Italics"/>
              </a:rPr>
              <a:t>2025 Bridge Management User Group Meeting</a:t>
            </a:r>
          </a:p>
        </p:txBody>
      </p:sp>
    </p:spTree>
    <p:extLst>
      <p:ext uri="{BB962C8B-B14F-4D97-AF65-F5344CB8AC3E}">
        <p14:creationId xmlns:p14="http://schemas.microsoft.com/office/powerpoint/2010/main" val="1190068289"/>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3">
            <a:extLst>
              <a:ext uri="{FF2B5EF4-FFF2-40B4-BE49-F238E27FC236}">
                <a16:creationId xmlns:a16="http://schemas.microsoft.com/office/drawing/2014/main" id="{35D9F747-7F6C-9A06-96B1-A1B034D13A14}"/>
              </a:ext>
            </a:extLst>
          </p:cNvPr>
          <p:cNvGrpSpPr/>
          <p:nvPr userDrawn="1"/>
        </p:nvGrpSpPr>
        <p:grpSpPr>
          <a:xfrm>
            <a:off x="0" y="-258637"/>
            <a:ext cx="8278334" cy="10545637"/>
            <a:chOff x="0" y="-38100"/>
            <a:chExt cx="2256375" cy="2869069"/>
          </a:xfrm>
          <a:solidFill>
            <a:srgbClr val="008AC1"/>
          </a:solidFill>
        </p:grpSpPr>
        <p:sp>
          <p:nvSpPr>
            <p:cNvPr id="9" name="Freeform 4">
              <a:extLst>
                <a:ext uri="{FF2B5EF4-FFF2-40B4-BE49-F238E27FC236}">
                  <a16:creationId xmlns:a16="http://schemas.microsoft.com/office/drawing/2014/main" id="{3AA53771-BC75-123F-9C2A-4EFB42F38CC8}"/>
                </a:ext>
              </a:extLst>
            </p:cNvPr>
            <p:cNvSpPr/>
            <p:nvPr/>
          </p:nvSpPr>
          <p:spPr>
            <a:xfrm>
              <a:off x="76073" y="30018"/>
              <a:ext cx="2180302" cy="2800951"/>
            </a:xfrm>
            <a:custGeom>
              <a:avLst/>
              <a:gdLst/>
              <a:ahLst/>
              <a:cxnLst/>
              <a:rect l="l" t="t" r="r" b="b"/>
              <a:pathLst>
                <a:path w="2256375" h="2830969">
                  <a:moveTo>
                    <a:pt x="0" y="0"/>
                  </a:moveTo>
                  <a:lnTo>
                    <a:pt x="2256375" y="0"/>
                  </a:lnTo>
                  <a:lnTo>
                    <a:pt x="2256375" y="2830969"/>
                  </a:lnTo>
                  <a:lnTo>
                    <a:pt x="0" y="2830969"/>
                  </a:lnTo>
                  <a:close/>
                </a:path>
              </a:pathLst>
            </a:custGeom>
            <a:grpFill/>
          </p:spPr>
          <p:txBody>
            <a:bodyPr/>
            <a:lstStyle/>
            <a:p>
              <a:endParaRPr lang="en-US"/>
            </a:p>
          </p:txBody>
        </p:sp>
        <p:sp>
          <p:nvSpPr>
            <p:cNvPr id="14" name="TextBox 5">
              <a:extLst>
                <a:ext uri="{FF2B5EF4-FFF2-40B4-BE49-F238E27FC236}">
                  <a16:creationId xmlns:a16="http://schemas.microsoft.com/office/drawing/2014/main" id="{3B358B6D-BE8C-9D7C-2520-E6446567FA75}"/>
                </a:ext>
              </a:extLst>
            </p:cNvPr>
            <p:cNvSpPr txBox="1"/>
            <p:nvPr/>
          </p:nvSpPr>
          <p:spPr>
            <a:xfrm>
              <a:off x="0" y="-38100"/>
              <a:ext cx="2256375" cy="2869069"/>
            </a:xfrm>
            <a:prstGeom prst="rect">
              <a:avLst/>
            </a:prstGeom>
            <a:grpFill/>
          </p:spPr>
          <p:txBody>
            <a:bodyPr lIns="50800" tIns="50800" rIns="50800" bIns="50800" rtlCol="0" anchor="ctr"/>
            <a:lstStyle/>
            <a:p>
              <a:pPr algn="ctr">
                <a:lnSpc>
                  <a:spcPts val="2659"/>
                </a:lnSpc>
              </a:pPr>
              <a:endParaRPr/>
            </a:p>
          </p:txBody>
        </p:sp>
      </p:grpSp>
      <p:sp>
        <p:nvSpPr>
          <p:cNvPr id="2" name="Title 1">
            <a:extLst>
              <a:ext uri="{FF2B5EF4-FFF2-40B4-BE49-F238E27FC236}">
                <a16:creationId xmlns:a16="http://schemas.microsoft.com/office/drawing/2014/main" id="{49A60C1E-717C-5186-6C6B-1A71A5FA0ED9}"/>
              </a:ext>
            </a:extLst>
          </p:cNvPr>
          <p:cNvSpPr>
            <a:spLocks noGrp="1"/>
          </p:cNvSpPr>
          <p:nvPr>
            <p:ph type="title"/>
          </p:nvPr>
        </p:nvSpPr>
        <p:spPr>
          <a:xfrm>
            <a:off x="533401" y="685800"/>
            <a:ext cx="7238998" cy="2400300"/>
          </a:xfrm>
        </p:spPr>
        <p:txBody>
          <a:bodyPr anchor="b">
            <a:normAutofit/>
          </a:bodyPr>
          <a:lstStyle>
            <a:lvl1pPr>
              <a:defRPr sz="4400" b="1">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F7502C2B-7905-7EF4-6715-09AB17842B06}"/>
              </a:ext>
            </a:extLst>
          </p:cNvPr>
          <p:cNvSpPr>
            <a:spLocks noGrp="1"/>
          </p:cNvSpPr>
          <p:nvPr>
            <p:ph type="pic" idx="1"/>
          </p:nvPr>
        </p:nvSpPr>
        <p:spPr>
          <a:xfrm>
            <a:off x="8762999" y="1481138"/>
            <a:ext cx="8270875" cy="73104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7567F39-AD81-7614-565C-12A290F20C52}"/>
              </a:ext>
            </a:extLst>
          </p:cNvPr>
          <p:cNvSpPr>
            <a:spLocks noGrp="1"/>
          </p:cNvSpPr>
          <p:nvPr>
            <p:ph type="body" sz="half" idx="2"/>
          </p:nvPr>
        </p:nvSpPr>
        <p:spPr>
          <a:xfrm>
            <a:off x="533400" y="3086100"/>
            <a:ext cx="7238999" cy="5718175"/>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D30590-2635-B28A-D5E5-A53E588F9656}"/>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6" name="Footer Placeholder 5">
            <a:extLst>
              <a:ext uri="{FF2B5EF4-FFF2-40B4-BE49-F238E27FC236}">
                <a16:creationId xmlns:a16="http://schemas.microsoft.com/office/drawing/2014/main" id="{3416F18A-C1E7-A634-037A-A9EDA2E78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235DF4-C16E-3F94-2AF2-A68983472B27}"/>
              </a:ext>
            </a:extLst>
          </p:cNvPr>
          <p:cNvSpPr>
            <a:spLocks noGrp="1"/>
          </p:cNvSpPr>
          <p:nvPr>
            <p:ph type="sldNum" sz="quarter" idx="12"/>
          </p:nvPr>
        </p:nvSpPr>
        <p:spPr/>
        <p:txBody>
          <a:bodyPr/>
          <a:lstStyle/>
          <a:p>
            <a:fld id="{F0BA9021-BBAF-46D6-85DF-A29453707E29}" type="slidenum">
              <a:rPr lang="en-US" smtClean="0"/>
              <a:t>‹#›</a:t>
            </a:fld>
            <a:endParaRPr lang="en-US"/>
          </a:p>
        </p:txBody>
      </p:sp>
      <p:sp>
        <p:nvSpPr>
          <p:cNvPr id="15" name="TextBox 7">
            <a:extLst>
              <a:ext uri="{FF2B5EF4-FFF2-40B4-BE49-F238E27FC236}">
                <a16:creationId xmlns:a16="http://schemas.microsoft.com/office/drawing/2014/main" id="{8778FB66-1CBE-A25C-6B2B-399D9A15569F}"/>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rgbClr val="FFFFFF"/>
                </a:solidFill>
                <a:latin typeface="Söhne Italics"/>
                <a:ea typeface="Söhne Italics"/>
                <a:cs typeface="Söhne Italics"/>
                <a:sym typeface="Söhne Italics"/>
              </a:rPr>
              <a:t>2025 Bridge Management User Group Meeting</a:t>
            </a:r>
          </a:p>
        </p:txBody>
      </p:sp>
      <p:pic>
        <p:nvPicPr>
          <p:cNvPr id="16" name="Picture 15">
            <a:extLst>
              <a:ext uri="{FF2B5EF4-FFF2-40B4-BE49-F238E27FC236}">
                <a16:creationId xmlns:a16="http://schemas.microsoft.com/office/drawing/2014/main" id="{5E4E5FAD-8B8D-858A-EF2B-2B64DE0F066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630400" y="9104292"/>
            <a:ext cx="2661200" cy="860466"/>
          </a:xfrm>
          <a:prstGeom prst="rect">
            <a:avLst/>
          </a:prstGeom>
        </p:spPr>
      </p:pic>
    </p:spTree>
    <p:extLst>
      <p:ext uri="{BB962C8B-B14F-4D97-AF65-F5344CB8AC3E}">
        <p14:creationId xmlns:p14="http://schemas.microsoft.com/office/powerpoint/2010/main" val="220814548"/>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60C1E-717C-5186-6C6B-1A71A5FA0ED9}"/>
              </a:ext>
            </a:extLst>
          </p:cNvPr>
          <p:cNvSpPr>
            <a:spLocks noGrp="1"/>
          </p:cNvSpPr>
          <p:nvPr>
            <p:ph type="title"/>
          </p:nvPr>
        </p:nvSpPr>
        <p:spPr>
          <a:xfrm>
            <a:off x="1260475" y="685800"/>
            <a:ext cx="5897563" cy="2400300"/>
          </a:xfrm>
        </p:spPr>
        <p:txBody>
          <a:bodyPr anchor="b">
            <a:normAutofit/>
          </a:bodyPr>
          <a:lstStyle>
            <a:lvl1pPr>
              <a:defRPr sz="3600" b="1">
                <a:solidFill>
                  <a:schemeClr val="tx1"/>
                </a:solidFill>
              </a:defRPr>
            </a:lvl1pPr>
          </a:lstStyle>
          <a:p>
            <a:r>
              <a:rPr lang="en-US"/>
              <a:t>Click to edit Master title style</a:t>
            </a:r>
          </a:p>
        </p:txBody>
      </p:sp>
      <p:sp>
        <p:nvSpPr>
          <p:cNvPr id="4" name="Text Placeholder 3">
            <a:extLst>
              <a:ext uri="{FF2B5EF4-FFF2-40B4-BE49-F238E27FC236}">
                <a16:creationId xmlns:a16="http://schemas.microsoft.com/office/drawing/2014/main" id="{A7567F39-AD81-7614-565C-12A290F20C52}"/>
              </a:ext>
            </a:extLst>
          </p:cNvPr>
          <p:cNvSpPr>
            <a:spLocks noGrp="1"/>
          </p:cNvSpPr>
          <p:nvPr>
            <p:ph type="body" sz="half" idx="2"/>
          </p:nvPr>
        </p:nvSpPr>
        <p:spPr>
          <a:xfrm>
            <a:off x="1260475" y="3086100"/>
            <a:ext cx="5897563" cy="5718175"/>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D30590-2635-B28A-D5E5-A53E588F9656}"/>
              </a:ext>
            </a:extLst>
          </p:cNvPr>
          <p:cNvSpPr>
            <a:spLocks noGrp="1"/>
          </p:cNvSpPr>
          <p:nvPr>
            <p:ph type="dt" sz="half" idx="10"/>
          </p:nvPr>
        </p:nvSpPr>
        <p:spPr/>
        <p:txBody>
          <a:bodyPr/>
          <a:lstStyle/>
          <a:p>
            <a:fld id="{F490FA8E-D5C3-46EA-A273-6E198342B807}" type="datetimeFigureOut">
              <a:rPr lang="en-US" smtClean="0"/>
              <a:t>9/11/2025</a:t>
            </a:fld>
            <a:endParaRPr lang="en-US"/>
          </a:p>
        </p:txBody>
      </p:sp>
      <p:sp>
        <p:nvSpPr>
          <p:cNvPr id="6" name="Footer Placeholder 5">
            <a:extLst>
              <a:ext uri="{FF2B5EF4-FFF2-40B4-BE49-F238E27FC236}">
                <a16:creationId xmlns:a16="http://schemas.microsoft.com/office/drawing/2014/main" id="{3416F18A-C1E7-A634-037A-A9EDA2E78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235DF4-C16E-3F94-2AF2-A68983472B27}"/>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3" name="Picture 2">
            <a:extLst>
              <a:ext uri="{FF2B5EF4-FFF2-40B4-BE49-F238E27FC236}">
                <a16:creationId xmlns:a16="http://schemas.microsoft.com/office/drawing/2014/main" id="{2AC4ABBD-E4C1-A034-4000-34805E79045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423037" y="9091887"/>
            <a:ext cx="2929318" cy="926593"/>
          </a:xfrm>
          <a:prstGeom prst="rect">
            <a:avLst/>
          </a:prstGeom>
        </p:spPr>
      </p:pic>
    </p:spTree>
    <p:extLst>
      <p:ext uri="{BB962C8B-B14F-4D97-AF65-F5344CB8AC3E}">
        <p14:creationId xmlns:p14="http://schemas.microsoft.com/office/powerpoint/2010/main" val="3320970849"/>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CEB8AC-B777-9A78-1058-B6571771A5A9}"/>
              </a:ext>
            </a:extLst>
          </p:cNvPr>
          <p:cNvSpPr>
            <a:spLocks noGrp="1"/>
          </p:cNvSpPr>
          <p:nvPr>
            <p:ph type="title"/>
          </p:nvPr>
        </p:nvSpPr>
        <p:spPr>
          <a:xfrm>
            <a:off x="1257300" y="547688"/>
            <a:ext cx="15773400" cy="198913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3BFC84-BBFE-1449-0049-14BA65796A29}"/>
              </a:ext>
            </a:extLst>
          </p:cNvPr>
          <p:cNvSpPr>
            <a:spLocks noGrp="1"/>
          </p:cNvSpPr>
          <p:nvPr>
            <p:ph type="body" idx="1"/>
          </p:nvPr>
        </p:nvSpPr>
        <p:spPr>
          <a:xfrm>
            <a:off x="1257300" y="2738438"/>
            <a:ext cx="15773400" cy="6527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F0AE76-EFDF-D7CD-2FAE-D343141C66CD}"/>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a:defRPr sz="1200">
                <a:solidFill>
                  <a:schemeClr val="tx1">
                    <a:tint val="82000"/>
                  </a:schemeClr>
                </a:solidFill>
              </a:defRPr>
            </a:lvl1pPr>
          </a:lstStyle>
          <a:p>
            <a:fld id="{F490FA8E-D5C3-46EA-A273-6E198342B807}" type="datetimeFigureOut">
              <a:rPr lang="en-US" smtClean="0"/>
              <a:t>9/11/2025</a:t>
            </a:fld>
            <a:endParaRPr lang="en-US"/>
          </a:p>
        </p:txBody>
      </p:sp>
      <p:sp>
        <p:nvSpPr>
          <p:cNvPr id="5" name="Footer Placeholder 4">
            <a:extLst>
              <a:ext uri="{FF2B5EF4-FFF2-40B4-BE49-F238E27FC236}">
                <a16:creationId xmlns:a16="http://schemas.microsoft.com/office/drawing/2014/main" id="{676F1E04-1A6E-F848-ADB5-9CA2D538A295}"/>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D65C416-7A4A-F4D6-C978-42BD67406937}"/>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200">
                <a:solidFill>
                  <a:schemeClr val="tx1">
                    <a:tint val="82000"/>
                  </a:schemeClr>
                </a:solidFill>
              </a:defRPr>
            </a:lvl1pPr>
          </a:lstStyle>
          <a:p>
            <a:fld id="{F0BA9021-BBAF-46D6-85DF-A29453707E29}" type="slidenum">
              <a:rPr lang="en-US" smtClean="0"/>
              <a:t>‹#›</a:t>
            </a:fld>
            <a:endParaRPr lang="en-US"/>
          </a:p>
        </p:txBody>
      </p:sp>
    </p:spTree>
    <p:extLst>
      <p:ext uri="{BB962C8B-B14F-4D97-AF65-F5344CB8AC3E}">
        <p14:creationId xmlns:p14="http://schemas.microsoft.com/office/powerpoint/2010/main" val="427964274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70" r:id="rId3"/>
    <p:sldLayoutId id="2147483665" r:id="rId4"/>
    <p:sldLayoutId id="2147483666" r:id="rId5"/>
    <p:sldLayoutId id="2147483667" r:id="rId6"/>
    <p:sldLayoutId id="2147483669" r:id="rId7"/>
    <p:sldLayoutId id="2147483671" r:id="rId8"/>
    <p:sldLayoutId id="2147483674"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2.gi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2.gi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21B7B-D4B4-4E84-2810-BB510C43A702}"/>
              </a:ext>
            </a:extLst>
          </p:cNvPr>
          <p:cNvSpPr>
            <a:spLocks noGrp="1"/>
          </p:cNvSpPr>
          <p:nvPr>
            <p:ph type="ctrTitle"/>
          </p:nvPr>
        </p:nvSpPr>
        <p:spPr/>
        <p:txBody>
          <a:bodyPr/>
          <a:lstStyle/>
          <a:p>
            <a:r>
              <a:rPr lang="en-US"/>
              <a:t>Caltrans Updated SNBI Element to Component  Rating Converter</a:t>
            </a:r>
          </a:p>
        </p:txBody>
      </p:sp>
      <p:sp>
        <p:nvSpPr>
          <p:cNvPr id="3" name="Subtitle 2">
            <a:extLst>
              <a:ext uri="{FF2B5EF4-FFF2-40B4-BE49-F238E27FC236}">
                <a16:creationId xmlns:a16="http://schemas.microsoft.com/office/drawing/2014/main" id="{425CFC2F-D16D-202D-2550-A409144E42D6}"/>
              </a:ext>
            </a:extLst>
          </p:cNvPr>
          <p:cNvSpPr>
            <a:spLocks noGrp="1"/>
          </p:cNvSpPr>
          <p:nvPr>
            <p:ph type="subTitle" idx="1"/>
          </p:nvPr>
        </p:nvSpPr>
        <p:spPr/>
        <p:txBody>
          <a:bodyPr/>
          <a:lstStyle/>
          <a:p>
            <a:r>
              <a:rPr lang="en-US"/>
              <a:t>Cory Cowden PE</a:t>
            </a:r>
          </a:p>
          <a:p>
            <a:r>
              <a:rPr lang="en-US"/>
              <a:t>California Department of Transportation</a:t>
            </a:r>
          </a:p>
          <a:p>
            <a:r>
              <a:rPr lang="en-US"/>
              <a:t>Structure Maintenance &amp; Investigations</a:t>
            </a:r>
          </a:p>
        </p:txBody>
      </p:sp>
    </p:spTree>
    <p:extLst>
      <p:ext uri="{BB962C8B-B14F-4D97-AF65-F5344CB8AC3E}">
        <p14:creationId xmlns:p14="http://schemas.microsoft.com/office/powerpoint/2010/main" val="2585388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F5BAC-B72C-6D53-2D81-B69433C0CD87}"/>
              </a:ext>
            </a:extLst>
          </p:cNvPr>
          <p:cNvSpPr>
            <a:spLocks noGrp="1"/>
          </p:cNvSpPr>
          <p:nvPr>
            <p:ph type="title"/>
          </p:nvPr>
        </p:nvSpPr>
        <p:spPr/>
        <p:txBody>
          <a:bodyPr/>
          <a:lstStyle/>
          <a:p>
            <a:r>
              <a:rPr lang="en-US"/>
              <a:t>Deck Rating Converter</a:t>
            </a:r>
          </a:p>
        </p:txBody>
      </p:sp>
      <p:pic>
        <p:nvPicPr>
          <p:cNvPr id="5" name="Picture 2" descr="logo">
            <a:extLst>
              <a:ext uri="{FF2B5EF4-FFF2-40B4-BE49-F238E27FC236}">
                <a16:creationId xmlns:a16="http://schemas.microsoft.com/office/drawing/2014/main" id="{E151AA7D-4D8D-15FF-6F91-F9FA66456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6066" y="424728"/>
            <a:ext cx="4481190" cy="746865"/>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6">
            <a:extLst>
              <a:ext uri="{FF2B5EF4-FFF2-40B4-BE49-F238E27FC236}">
                <a16:creationId xmlns:a16="http://schemas.microsoft.com/office/drawing/2014/main" id="{0784F6E2-DF8B-5F31-DC0B-652E71272941}"/>
              </a:ext>
            </a:extLst>
          </p:cNvPr>
          <p:cNvSpPr>
            <a:spLocks noGrp="1"/>
          </p:cNvSpPr>
          <p:nvPr>
            <p:ph sz="half" idx="1"/>
          </p:nvPr>
        </p:nvSpPr>
        <p:spPr>
          <a:xfrm>
            <a:off x="3391270" y="2521258"/>
            <a:ext cx="7448365" cy="3739014"/>
          </a:xfrm>
        </p:spPr>
        <p:txBody>
          <a:bodyPr>
            <a:normAutofit/>
          </a:bodyPr>
          <a:lstStyle/>
          <a:p>
            <a:pPr lvl="1" indent="0">
              <a:buNone/>
            </a:pPr>
            <a:endParaRPr lang="en-US"/>
          </a:p>
          <a:p>
            <a:endParaRPr lang="en-US"/>
          </a:p>
        </p:txBody>
      </p:sp>
      <p:graphicFrame>
        <p:nvGraphicFramePr>
          <p:cNvPr id="20" name="Table 19">
            <a:extLst>
              <a:ext uri="{FF2B5EF4-FFF2-40B4-BE49-F238E27FC236}">
                <a16:creationId xmlns:a16="http://schemas.microsoft.com/office/drawing/2014/main" id="{47D20C44-FD13-6B56-CFA5-7C56B530AD82}"/>
              </a:ext>
            </a:extLst>
          </p:cNvPr>
          <p:cNvGraphicFramePr>
            <a:graphicFrameLocks noGrp="1"/>
          </p:cNvGraphicFramePr>
          <p:nvPr>
            <p:extLst>
              <p:ext uri="{D42A27DB-BD31-4B8C-83A1-F6EECF244321}">
                <p14:modId xmlns:p14="http://schemas.microsoft.com/office/powerpoint/2010/main" val="298129522"/>
              </p:ext>
            </p:extLst>
          </p:nvPr>
        </p:nvGraphicFramePr>
        <p:xfrm>
          <a:off x="11780665" y="1781754"/>
          <a:ext cx="4159920" cy="2503642"/>
        </p:xfrm>
        <a:graphic>
          <a:graphicData uri="http://schemas.openxmlformats.org/drawingml/2006/table">
            <a:tbl>
              <a:tblPr>
                <a:tableStyleId>{C4B1156A-380E-4F78-BDF5-A606A8083BF9}</a:tableStyleId>
              </a:tblPr>
              <a:tblGrid>
                <a:gridCol w="2079960">
                  <a:extLst>
                    <a:ext uri="{9D8B030D-6E8A-4147-A177-3AD203B41FA5}">
                      <a16:colId xmlns:a16="http://schemas.microsoft.com/office/drawing/2014/main" val="1046801872"/>
                    </a:ext>
                  </a:extLst>
                </a:gridCol>
                <a:gridCol w="2079960">
                  <a:extLst>
                    <a:ext uri="{9D8B030D-6E8A-4147-A177-3AD203B41FA5}">
                      <a16:colId xmlns:a16="http://schemas.microsoft.com/office/drawing/2014/main" val="2362150241"/>
                    </a:ext>
                  </a:extLst>
                </a:gridCol>
              </a:tblGrid>
              <a:tr h="513567">
                <a:tc gridSpan="2">
                  <a:txBody>
                    <a:bodyPr/>
                    <a:lstStyle/>
                    <a:p>
                      <a:pPr algn="l" fontAlgn="b"/>
                      <a:r>
                        <a:rPr lang="en-US" sz="2000" u="none" strike="noStrike">
                          <a:effectLst/>
                        </a:rPr>
                        <a:t>General Deck Defects</a:t>
                      </a:r>
                      <a:endParaRPr lang="en-US" sz="2000" b="0" i="0" u="none" strike="noStrike">
                        <a:solidFill>
                          <a:srgbClr val="000000"/>
                        </a:solidFill>
                        <a:effectLst/>
                        <a:latin typeface="Calibri" panose="020F0502020204030204" pitchFamily="34" charset="0"/>
                      </a:endParaRPr>
                    </a:p>
                  </a:txBody>
                  <a:tcPr marL="7620" marR="7620" marT="7620" marB="0" anchor="b"/>
                </a:tc>
                <a:tc hMerge="1">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32234166"/>
                  </a:ext>
                </a:extLst>
              </a:tr>
              <a:tr h="513567">
                <a:tc>
                  <a:txBody>
                    <a:bodyPr/>
                    <a:lstStyle/>
                    <a:p>
                      <a:pPr algn="r" fontAlgn="b"/>
                      <a:r>
                        <a:rPr lang="en-US" sz="2000" u="none" strike="noStrike">
                          <a:effectLst/>
                        </a:rPr>
                        <a:t>0%</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isolated </a:t>
                      </a:r>
                      <a:endParaRPr lang="en-US"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363733139"/>
                  </a:ext>
                </a:extLst>
              </a:tr>
              <a:tr h="513567">
                <a:tc>
                  <a:txBody>
                    <a:bodyPr/>
                    <a:lstStyle/>
                    <a:p>
                      <a:pPr algn="r" fontAlgn="b"/>
                      <a:r>
                        <a:rPr lang="en-US" sz="2000" u="none" strike="noStrike">
                          <a:effectLst/>
                        </a:rPr>
                        <a:t>10%</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some</a:t>
                      </a:r>
                      <a:endParaRPr lang="en-US"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96155216"/>
                  </a:ext>
                </a:extLst>
              </a:tr>
              <a:tr h="962941">
                <a:tc>
                  <a:txBody>
                    <a:bodyPr/>
                    <a:lstStyle/>
                    <a:p>
                      <a:pPr algn="r" fontAlgn="b"/>
                      <a:r>
                        <a:rPr lang="en-US" sz="2000" u="none" strike="noStrike">
                          <a:effectLst/>
                        </a:rPr>
                        <a:t>50/55%</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widespread</a:t>
                      </a:r>
                      <a:endParaRPr lang="en-US"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28606848"/>
                  </a:ext>
                </a:extLst>
              </a:tr>
            </a:tbl>
          </a:graphicData>
        </a:graphic>
      </p:graphicFrame>
      <p:graphicFrame>
        <p:nvGraphicFramePr>
          <p:cNvPr id="21" name="Table 20">
            <a:extLst>
              <a:ext uri="{FF2B5EF4-FFF2-40B4-BE49-F238E27FC236}">
                <a16:creationId xmlns:a16="http://schemas.microsoft.com/office/drawing/2014/main" id="{4C1C52F8-2653-ECC5-D39A-A2677E44646C}"/>
              </a:ext>
            </a:extLst>
          </p:cNvPr>
          <p:cNvGraphicFramePr>
            <a:graphicFrameLocks noGrp="1"/>
          </p:cNvGraphicFramePr>
          <p:nvPr>
            <p:extLst>
              <p:ext uri="{D42A27DB-BD31-4B8C-83A1-F6EECF244321}">
                <p14:modId xmlns:p14="http://schemas.microsoft.com/office/powerpoint/2010/main" val="3356744983"/>
              </p:ext>
            </p:extLst>
          </p:nvPr>
        </p:nvGraphicFramePr>
        <p:xfrm>
          <a:off x="11780666" y="5841241"/>
          <a:ext cx="4159920" cy="3002896"/>
        </p:xfrm>
        <a:graphic>
          <a:graphicData uri="http://schemas.openxmlformats.org/drawingml/2006/table">
            <a:tbl>
              <a:tblPr>
                <a:tableStyleId>{C4B1156A-380E-4F78-BDF5-A606A8083BF9}</a:tableStyleId>
              </a:tblPr>
              <a:tblGrid>
                <a:gridCol w="2079960">
                  <a:extLst>
                    <a:ext uri="{9D8B030D-6E8A-4147-A177-3AD203B41FA5}">
                      <a16:colId xmlns:a16="http://schemas.microsoft.com/office/drawing/2014/main" val="2829527117"/>
                    </a:ext>
                  </a:extLst>
                </a:gridCol>
                <a:gridCol w="2079960">
                  <a:extLst>
                    <a:ext uri="{9D8B030D-6E8A-4147-A177-3AD203B41FA5}">
                      <a16:colId xmlns:a16="http://schemas.microsoft.com/office/drawing/2014/main" val="563573019"/>
                    </a:ext>
                  </a:extLst>
                </a:gridCol>
              </a:tblGrid>
              <a:tr h="433557">
                <a:tc gridSpan="2">
                  <a:txBody>
                    <a:bodyPr/>
                    <a:lstStyle/>
                    <a:p>
                      <a:pPr algn="l" fontAlgn="b"/>
                      <a:r>
                        <a:rPr lang="en-US" sz="2000" u="none" strike="noStrike">
                          <a:effectLst/>
                        </a:rPr>
                        <a:t>Delamination/Exp. Rebar</a:t>
                      </a:r>
                      <a:endParaRPr lang="en-US" sz="2000" b="0" i="0" u="none" strike="noStrike">
                        <a:solidFill>
                          <a:srgbClr val="000000"/>
                        </a:solidFill>
                        <a:effectLst/>
                        <a:latin typeface="Calibri" panose="020F0502020204030204" pitchFamily="34" charset="0"/>
                      </a:endParaRPr>
                    </a:p>
                  </a:txBody>
                  <a:tcPr marL="7620" marR="7620" marT="7620" marB="0" anchor="b"/>
                </a:tc>
                <a:tc hMerge="1">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787736589"/>
                  </a:ext>
                </a:extLst>
              </a:tr>
              <a:tr h="453412">
                <a:tc>
                  <a:txBody>
                    <a:bodyPr/>
                    <a:lstStyle/>
                    <a:p>
                      <a:pPr algn="r" fontAlgn="b"/>
                      <a:r>
                        <a:rPr lang="en-US" sz="2000" u="none" strike="noStrike">
                          <a:effectLst/>
                        </a:rPr>
                        <a:t>0%</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isolated</a:t>
                      </a:r>
                      <a:endParaRPr lang="en-US"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68114571"/>
                  </a:ext>
                </a:extLst>
              </a:tr>
              <a:tr h="850149">
                <a:tc>
                  <a:txBody>
                    <a:bodyPr/>
                    <a:lstStyle/>
                    <a:p>
                      <a:pPr algn="r" fontAlgn="b"/>
                      <a:r>
                        <a:rPr lang="en-US" sz="2000" u="none" strike="noStrike">
                          <a:effectLst/>
                        </a:rPr>
                        <a:t>5%</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Some Spalling</a:t>
                      </a:r>
                      <a:endParaRPr lang="en-US"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719097117"/>
                  </a:ext>
                </a:extLst>
              </a:tr>
              <a:tr h="1265778">
                <a:tc>
                  <a:txBody>
                    <a:bodyPr/>
                    <a:lstStyle/>
                    <a:p>
                      <a:pPr algn="r" fontAlgn="b"/>
                      <a:r>
                        <a:rPr lang="en-US" sz="2000" u="none" strike="noStrike">
                          <a:effectLst/>
                        </a:rPr>
                        <a:t>10%</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Widespread Spalling</a:t>
                      </a:r>
                      <a:endParaRPr lang="en-US"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63607600"/>
                  </a:ext>
                </a:extLst>
              </a:tr>
            </a:tbl>
          </a:graphicData>
        </a:graphic>
      </p:graphicFrame>
      <p:graphicFrame>
        <p:nvGraphicFramePr>
          <p:cNvPr id="22" name="Table 21">
            <a:extLst>
              <a:ext uri="{FF2B5EF4-FFF2-40B4-BE49-F238E27FC236}">
                <a16:creationId xmlns:a16="http://schemas.microsoft.com/office/drawing/2014/main" id="{CB63CB50-0D1A-E6A7-AE64-547379162538}"/>
              </a:ext>
            </a:extLst>
          </p:cNvPr>
          <p:cNvGraphicFramePr>
            <a:graphicFrameLocks noGrp="1"/>
          </p:cNvGraphicFramePr>
          <p:nvPr>
            <p:extLst>
              <p:ext uri="{D42A27DB-BD31-4B8C-83A1-F6EECF244321}">
                <p14:modId xmlns:p14="http://schemas.microsoft.com/office/powerpoint/2010/main" val="2261553318"/>
              </p:ext>
            </p:extLst>
          </p:nvPr>
        </p:nvGraphicFramePr>
        <p:xfrm>
          <a:off x="1838791" y="1851925"/>
          <a:ext cx="7448365" cy="3477817"/>
        </p:xfrm>
        <a:graphic>
          <a:graphicData uri="http://schemas.openxmlformats.org/drawingml/2006/table">
            <a:tbl>
              <a:tblPr/>
              <a:tblGrid>
                <a:gridCol w="1997515">
                  <a:extLst>
                    <a:ext uri="{9D8B030D-6E8A-4147-A177-3AD203B41FA5}">
                      <a16:colId xmlns:a16="http://schemas.microsoft.com/office/drawing/2014/main" val="3828976648"/>
                    </a:ext>
                  </a:extLst>
                </a:gridCol>
                <a:gridCol w="1455818">
                  <a:extLst>
                    <a:ext uri="{9D8B030D-6E8A-4147-A177-3AD203B41FA5}">
                      <a16:colId xmlns:a16="http://schemas.microsoft.com/office/drawing/2014/main" val="3877772019"/>
                    </a:ext>
                  </a:extLst>
                </a:gridCol>
                <a:gridCol w="1625097">
                  <a:extLst>
                    <a:ext uri="{9D8B030D-6E8A-4147-A177-3AD203B41FA5}">
                      <a16:colId xmlns:a16="http://schemas.microsoft.com/office/drawing/2014/main" val="3555087399"/>
                    </a:ext>
                  </a:extLst>
                </a:gridCol>
                <a:gridCol w="914117">
                  <a:extLst>
                    <a:ext uri="{9D8B030D-6E8A-4147-A177-3AD203B41FA5}">
                      <a16:colId xmlns:a16="http://schemas.microsoft.com/office/drawing/2014/main" val="2084164839"/>
                    </a:ext>
                  </a:extLst>
                </a:gridCol>
                <a:gridCol w="1455818">
                  <a:extLst>
                    <a:ext uri="{9D8B030D-6E8A-4147-A177-3AD203B41FA5}">
                      <a16:colId xmlns:a16="http://schemas.microsoft.com/office/drawing/2014/main" val="1173850551"/>
                    </a:ext>
                  </a:extLst>
                </a:gridCol>
              </a:tblGrid>
              <a:tr h="496831">
                <a:tc gridSpan="5">
                  <a:txBody>
                    <a:bodyPr/>
                    <a:lstStyle/>
                    <a:p>
                      <a:pPr algn="l" fontAlgn="b"/>
                      <a:r>
                        <a:rPr lang="en-US" sz="2000" b="0" i="0" u="none" strike="noStrike">
                          <a:solidFill>
                            <a:srgbClr val="000000"/>
                          </a:solidFill>
                          <a:effectLst/>
                          <a:latin typeface="Calibri" panose="020F0502020204030204" pitchFamily="34" charset="0"/>
                        </a:rPr>
                        <a:t>Deck General Defect Table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09828424"/>
                  </a:ext>
                </a:extLst>
              </a:tr>
              <a:tr h="496831">
                <a:tc>
                  <a:txBody>
                    <a:bodyPr/>
                    <a:lstStyle/>
                    <a:p>
                      <a:pPr algn="l" fontAlgn="b"/>
                      <a:r>
                        <a:rPr lang="en-US" sz="2000" b="0" i="0" u="none" strike="noStrike">
                          <a:solidFill>
                            <a:srgbClr val="000000"/>
                          </a:solidFill>
                          <a:effectLst/>
                          <a:latin typeface="Calibri" panose="020F0502020204030204" pitchFamily="34" charset="0"/>
                        </a:rPr>
                        <a:t>Min. % Defects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1408679"/>
                  </a:ext>
                </a:extLst>
              </a:tr>
              <a:tr h="496831">
                <a:tc>
                  <a:txBody>
                    <a:bodyPr/>
                    <a:lstStyle/>
                    <a:p>
                      <a:pPr algn="r" fontAlgn="b"/>
                      <a:r>
                        <a:rPr lang="en-US" sz="2000" b="0" i="0" u="none" strike="noStrike">
                          <a:solidFill>
                            <a:srgbClr val="000000"/>
                          </a:solidFill>
                          <a:effectLst/>
                          <a:latin typeface="Calibri" panose="020F0502020204030204" pitchFamily="34" charset="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effectLst/>
                          <a:latin typeface="Calibri" panose="020F0502020204030204" pitchFamily="34" charset="0"/>
                        </a:rPr>
                        <a:t>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3215436"/>
                  </a:ext>
                </a:extLst>
              </a:tr>
              <a:tr h="496831">
                <a:tc>
                  <a:txBody>
                    <a:bodyPr/>
                    <a:lstStyle/>
                    <a:p>
                      <a:pPr algn="r" fontAlgn="b"/>
                      <a:r>
                        <a:rPr lang="en-US" sz="20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9387601"/>
                  </a:ext>
                </a:extLst>
              </a:tr>
              <a:tr h="496831">
                <a:tc>
                  <a:txBody>
                    <a:bodyPr/>
                    <a:lstStyle/>
                    <a:p>
                      <a:pPr algn="r" fontAlgn="b"/>
                      <a:r>
                        <a:rPr lang="en-US" sz="20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051152909"/>
                  </a:ext>
                </a:extLst>
              </a:tr>
              <a:tr h="496831">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942546343"/>
                  </a:ext>
                </a:extLst>
              </a:tr>
              <a:tr h="496831">
                <a:tc>
                  <a:txBody>
                    <a:bodyPr/>
                    <a:lstStyle/>
                    <a:p>
                      <a:pPr algn="r" fontAlgn="b"/>
                      <a:r>
                        <a:rPr lang="en-US" sz="20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84121316"/>
                  </a:ext>
                </a:extLst>
              </a:tr>
            </a:tbl>
          </a:graphicData>
        </a:graphic>
      </p:graphicFrame>
      <p:graphicFrame>
        <p:nvGraphicFramePr>
          <p:cNvPr id="23" name="Table 22">
            <a:extLst>
              <a:ext uri="{FF2B5EF4-FFF2-40B4-BE49-F238E27FC236}">
                <a16:creationId xmlns:a16="http://schemas.microsoft.com/office/drawing/2014/main" id="{D22B9E98-8EC1-0F7F-6EFA-6258C27C2DF5}"/>
              </a:ext>
            </a:extLst>
          </p:cNvPr>
          <p:cNvGraphicFramePr>
            <a:graphicFrameLocks noGrp="1"/>
          </p:cNvGraphicFramePr>
          <p:nvPr>
            <p:extLst>
              <p:ext uri="{D42A27DB-BD31-4B8C-83A1-F6EECF244321}">
                <p14:modId xmlns:p14="http://schemas.microsoft.com/office/powerpoint/2010/main" val="3512053715"/>
              </p:ext>
            </p:extLst>
          </p:nvPr>
        </p:nvGraphicFramePr>
        <p:xfrm>
          <a:off x="1838791" y="5636525"/>
          <a:ext cx="7448365" cy="3634854"/>
        </p:xfrm>
        <a:graphic>
          <a:graphicData uri="http://schemas.openxmlformats.org/drawingml/2006/table">
            <a:tbl>
              <a:tblPr/>
              <a:tblGrid>
                <a:gridCol w="1570092">
                  <a:extLst>
                    <a:ext uri="{9D8B030D-6E8A-4147-A177-3AD203B41FA5}">
                      <a16:colId xmlns:a16="http://schemas.microsoft.com/office/drawing/2014/main" val="1542332898"/>
                    </a:ext>
                  </a:extLst>
                </a:gridCol>
                <a:gridCol w="1033963">
                  <a:extLst>
                    <a:ext uri="{9D8B030D-6E8A-4147-A177-3AD203B41FA5}">
                      <a16:colId xmlns:a16="http://schemas.microsoft.com/office/drawing/2014/main" val="974105287"/>
                    </a:ext>
                  </a:extLst>
                </a:gridCol>
                <a:gridCol w="1646683">
                  <a:extLst>
                    <a:ext uri="{9D8B030D-6E8A-4147-A177-3AD203B41FA5}">
                      <a16:colId xmlns:a16="http://schemas.microsoft.com/office/drawing/2014/main" val="1479211139"/>
                    </a:ext>
                  </a:extLst>
                </a:gridCol>
                <a:gridCol w="1474354">
                  <a:extLst>
                    <a:ext uri="{9D8B030D-6E8A-4147-A177-3AD203B41FA5}">
                      <a16:colId xmlns:a16="http://schemas.microsoft.com/office/drawing/2014/main" val="1345549576"/>
                    </a:ext>
                  </a:extLst>
                </a:gridCol>
                <a:gridCol w="1723273">
                  <a:extLst>
                    <a:ext uri="{9D8B030D-6E8A-4147-A177-3AD203B41FA5}">
                      <a16:colId xmlns:a16="http://schemas.microsoft.com/office/drawing/2014/main" val="248070934"/>
                    </a:ext>
                  </a:extLst>
                </a:gridCol>
              </a:tblGrid>
              <a:tr h="413443">
                <a:tc gridSpan="5">
                  <a:txBody>
                    <a:bodyPr/>
                    <a:lstStyle/>
                    <a:p>
                      <a:pPr algn="l" fontAlgn="b"/>
                      <a:r>
                        <a:rPr lang="en-US" sz="2000" b="0" i="0" u="none" strike="noStrike">
                          <a:solidFill>
                            <a:srgbClr val="000000"/>
                          </a:solidFill>
                          <a:effectLst/>
                          <a:latin typeface="Calibri" panose="020F0502020204030204" pitchFamily="34" charset="0"/>
                        </a:rPr>
                        <a:t>Deck Delamination Defect Table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05516051"/>
                  </a:ext>
                </a:extLst>
              </a:tr>
              <a:tr h="1154196">
                <a:tc>
                  <a:txBody>
                    <a:bodyPr/>
                    <a:lstStyle/>
                    <a:p>
                      <a:pPr algn="l" fontAlgn="b"/>
                      <a:r>
                        <a:rPr lang="en-US" sz="2000" b="0" i="0" u="none" strike="noStrike">
                          <a:solidFill>
                            <a:srgbClr val="000000"/>
                          </a:solidFill>
                          <a:effectLst/>
                          <a:latin typeface="Calibri" panose="020F0502020204030204" pitchFamily="34" charset="0"/>
                        </a:rPr>
                        <a:t>Min. % Delam/Ex. Rebar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075310"/>
                  </a:ext>
                </a:extLst>
              </a:tr>
              <a:tr h="413443">
                <a:tc>
                  <a:txBody>
                    <a:bodyPr/>
                    <a:lstStyle/>
                    <a:p>
                      <a:pPr algn="r" fontAlgn="b"/>
                      <a:r>
                        <a:rPr lang="en-US" sz="2000" b="0" i="0" u="none" strike="noStrike">
                          <a:solidFill>
                            <a:srgbClr val="000000"/>
                          </a:solidFill>
                          <a:effectLst/>
                          <a:latin typeface="Calibri" panose="020F0502020204030204" pitchFamily="34" charset="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9381130"/>
                  </a:ext>
                </a:extLst>
              </a:tr>
              <a:tr h="413443">
                <a:tc>
                  <a:txBody>
                    <a:bodyPr/>
                    <a:lstStyle/>
                    <a:p>
                      <a:pPr algn="r" fontAlgn="b"/>
                      <a:r>
                        <a:rPr lang="en-US" sz="20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effectLst/>
                          <a:latin typeface="Calibri" panose="020F0502020204030204" pitchFamily="34" charset="0"/>
                        </a:rPr>
                        <a:t>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2916803"/>
                  </a:ext>
                </a:extLst>
              </a:tr>
              <a:tr h="413443">
                <a:tc>
                  <a:txBody>
                    <a:bodyPr/>
                    <a:lstStyle/>
                    <a:p>
                      <a:pPr algn="r" fontAlgn="b"/>
                      <a:r>
                        <a:rPr lang="en-US" sz="20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863452"/>
                  </a:ext>
                </a:extLst>
              </a:tr>
              <a:tr h="413443">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0764030"/>
                  </a:ext>
                </a:extLst>
              </a:tr>
              <a:tr h="413443">
                <a:tc>
                  <a:txBody>
                    <a:bodyPr/>
                    <a:lstStyle/>
                    <a:p>
                      <a:pPr algn="r" fontAlgn="b"/>
                      <a:r>
                        <a:rPr lang="en-US" sz="20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961945250"/>
                  </a:ext>
                </a:extLst>
              </a:tr>
            </a:tbl>
          </a:graphicData>
        </a:graphic>
      </p:graphicFrame>
      <p:sp>
        <p:nvSpPr>
          <p:cNvPr id="24" name="TextBox 23">
            <a:extLst>
              <a:ext uri="{FF2B5EF4-FFF2-40B4-BE49-F238E27FC236}">
                <a16:creationId xmlns:a16="http://schemas.microsoft.com/office/drawing/2014/main" id="{E0926FE5-4432-9C98-EED1-5A72CA1AA446}"/>
              </a:ext>
            </a:extLst>
          </p:cNvPr>
          <p:cNvSpPr txBox="1"/>
          <p:nvPr/>
        </p:nvSpPr>
        <p:spPr>
          <a:xfrm>
            <a:off x="11780665" y="4408356"/>
            <a:ext cx="2474877" cy="1015663"/>
          </a:xfrm>
          <a:prstGeom prst="rect">
            <a:avLst/>
          </a:prstGeom>
          <a:noFill/>
        </p:spPr>
        <p:txBody>
          <a:bodyPr wrap="square" rtlCol="0">
            <a:spAutoFit/>
          </a:bodyPr>
          <a:lstStyle/>
          <a:p>
            <a:r>
              <a:rPr lang="en-US" sz="2000"/>
              <a:t>*Allowable Defect Area only applies to general calculation.</a:t>
            </a:r>
          </a:p>
        </p:txBody>
      </p:sp>
    </p:spTree>
    <p:extLst>
      <p:ext uri="{BB962C8B-B14F-4D97-AF65-F5344CB8AC3E}">
        <p14:creationId xmlns:p14="http://schemas.microsoft.com/office/powerpoint/2010/main" val="423543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F5BAC-B72C-6D53-2D81-B69433C0CD87}"/>
              </a:ext>
            </a:extLst>
          </p:cNvPr>
          <p:cNvSpPr>
            <a:spLocks noGrp="1"/>
          </p:cNvSpPr>
          <p:nvPr>
            <p:ph type="title"/>
          </p:nvPr>
        </p:nvSpPr>
        <p:spPr/>
        <p:txBody>
          <a:bodyPr/>
          <a:lstStyle/>
          <a:p>
            <a:r>
              <a:rPr lang="en-US"/>
              <a:t>Example</a:t>
            </a:r>
          </a:p>
        </p:txBody>
      </p:sp>
      <p:pic>
        <p:nvPicPr>
          <p:cNvPr id="5" name="Picture 2" descr="logo">
            <a:extLst>
              <a:ext uri="{FF2B5EF4-FFF2-40B4-BE49-F238E27FC236}">
                <a16:creationId xmlns:a16="http://schemas.microsoft.com/office/drawing/2014/main" id="{E151AA7D-4D8D-15FF-6F91-F9FA66456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4179" y="424729"/>
            <a:ext cx="4563076" cy="760513"/>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6">
            <a:extLst>
              <a:ext uri="{FF2B5EF4-FFF2-40B4-BE49-F238E27FC236}">
                <a16:creationId xmlns:a16="http://schemas.microsoft.com/office/drawing/2014/main" id="{0784F6E2-DF8B-5F31-DC0B-652E71272941}"/>
              </a:ext>
            </a:extLst>
          </p:cNvPr>
          <p:cNvSpPr>
            <a:spLocks noGrp="1"/>
          </p:cNvSpPr>
          <p:nvPr>
            <p:ph sz="half" idx="1"/>
          </p:nvPr>
        </p:nvSpPr>
        <p:spPr>
          <a:xfrm>
            <a:off x="3391270" y="2521258"/>
            <a:ext cx="7448365" cy="3739014"/>
          </a:xfrm>
        </p:spPr>
        <p:txBody>
          <a:bodyPr>
            <a:normAutofit/>
          </a:bodyPr>
          <a:lstStyle/>
          <a:p>
            <a:pPr lvl="1" indent="0">
              <a:buNone/>
            </a:pPr>
            <a:endParaRPr lang="en-US"/>
          </a:p>
          <a:p>
            <a:endParaRPr lang="en-US"/>
          </a:p>
        </p:txBody>
      </p:sp>
      <p:sp>
        <p:nvSpPr>
          <p:cNvPr id="3" name="Text Placeholder 6">
            <a:extLst>
              <a:ext uri="{FF2B5EF4-FFF2-40B4-BE49-F238E27FC236}">
                <a16:creationId xmlns:a16="http://schemas.microsoft.com/office/drawing/2014/main" id="{0093EDDE-9920-AE7E-1355-2B8BA12A74D0}"/>
              </a:ext>
            </a:extLst>
          </p:cNvPr>
          <p:cNvSpPr txBox="1">
            <a:spLocks/>
          </p:cNvSpPr>
          <p:nvPr/>
        </p:nvSpPr>
        <p:spPr>
          <a:xfrm>
            <a:off x="1437849" y="1978491"/>
            <a:ext cx="16182274" cy="8161106"/>
          </a:xfrm>
          <a:prstGeom prst="rect">
            <a:avLst/>
          </a:prstGeom>
        </p:spPr>
        <p:txBody>
          <a:bodyPr vert="horz" lIns="91440" tIns="45720" rIns="91440" bIns="45720" rtlCol="0">
            <a:normAutofit/>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tx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800"/>
              <a:t>Bridge has 75% of its methacrylate protective system in St.1</a:t>
            </a:r>
          </a:p>
          <a:p>
            <a:pPr marL="285750" indent="-285750">
              <a:buFont typeface="Arial" panose="020B0604020202020204" pitchFamily="34" charset="0"/>
              <a:buChar char="•"/>
            </a:pPr>
            <a:r>
              <a:rPr lang="en-US" sz="2800"/>
              <a:t>60% St3 Deck Cracking and 4% St3 Spalling.</a:t>
            </a:r>
          </a:p>
          <a:p>
            <a:pPr marL="285750" indent="-285750">
              <a:buFont typeface="Arial" panose="020B0604020202020204" pitchFamily="34" charset="0"/>
              <a:buChar char="•"/>
            </a:pPr>
            <a:endParaRPr lang="en-US" sz="2800"/>
          </a:p>
          <a:p>
            <a:pPr marL="285750" indent="-285750">
              <a:buFont typeface="Arial" panose="020B0604020202020204" pitchFamily="34" charset="0"/>
              <a:buChar char="•"/>
            </a:pPr>
            <a:r>
              <a:rPr lang="en-US" sz="2800"/>
              <a:t>Allowable Defect of 100-75=25%.</a:t>
            </a:r>
          </a:p>
          <a:p>
            <a:pPr marL="285750" indent="-285750">
              <a:buFont typeface="Arial" panose="020B0604020202020204" pitchFamily="34" charset="0"/>
              <a:buChar char="•"/>
            </a:pPr>
            <a:r>
              <a:rPr lang="en-US" sz="2800"/>
              <a:t>Cracking limited to 25% St3 – General Rating 5.</a:t>
            </a:r>
          </a:p>
          <a:p>
            <a:pPr marL="285750" indent="-285750">
              <a:buFont typeface="Arial" panose="020B0604020202020204" pitchFamily="34" charset="0"/>
              <a:buChar char="•"/>
            </a:pPr>
            <a:r>
              <a:rPr lang="en-US" sz="2800"/>
              <a:t> 4% St3 Spalling – Delam Rating 6</a:t>
            </a:r>
          </a:p>
          <a:p>
            <a:pPr marL="285750" indent="-285750">
              <a:buFont typeface="Arial" panose="020B0604020202020204" pitchFamily="34" charset="0"/>
              <a:buChar char="•"/>
            </a:pPr>
            <a:r>
              <a:rPr lang="en-US" sz="2800"/>
              <a:t>Deck Component Rating is 5.</a:t>
            </a:r>
          </a:p>
          <a:p>
            <a:pPr lvl="1" indent="0">
              <a:buFont typeface="Arial" panose="020B0604020202020204" pitchFamily="34" charset="0"/>
              <a:buNone/>
            </a:pPr>
            <a:endParaRPr lang="en-US"/>
          </a:p>
          <a:p>
            <a:endParaRPr lang="en-US"/>
          </a:p>
        </p:txBody>
      </p:sp>
      <p:graphicFrame>
        <p:nvGraphicFramePr>
          <p:cNvPr id="4" name="Table 3">
            <a:extLst>
              <a:ext uri="{FF2B5EF4-FFF2-40B4-BE49-F238E27FC236}">
                <a16:creationId xmlns:a16="http://schemas.microsoft.com/office/drawing/2014/main" id="{E3FC1CA1-6758-F521-567D-200BEF71F74B}"/>
              </a:ext>
            </a:extLst>
          </p:cNvPr>
          <p:cNvGraphicFramePr>
            <a:graphicFrameLocks noGrp="1"/>
          </p:cNvGraphicFramePr>
          <p:nvPr>
            <p:extLst>
              <p:ext uri="{D42A27DB-BD31-4B8C-83A1-F6EECF244321}">
                <p14:modId xmlns:p14="http://schemas.microsoft.com/office/powerpoint/2010/main" val="2466487829"/>
              </p:ext>
            </p:extLst>
          </p:nvPr>
        </p:nvGraphicFramePr>
        <p:xfrm>
          <a:off x="1437849" y="5471046"/>
          <a:ext cx="8064378" cy="3246033"/>
        </p:xfrm>
        <a:graphic>
          <a:graphicData uri="http://schemas.openxmlformats.org/drawingml/2006/table">
            <a:tbl>
              <a:tblPr/>
              <a:tblGrid>
                <a:gridCol w="2162719">
                  <a:extLst>
                    <a:ext uri="{9D8B030D-6E8A-4147-A177-3AD203B41FA5}">
                      <a16:colId xmlns:a16="http://schemas.microsoft.com/office/drawing/2014/main" val="1805847746"/>
                    </a:ext>
                  </a:extLst>
                </a:gridCol>
                <a:gridCol w="1576220">
                  <a:extLst>
                    <a:ext uri="{9D8B030D-6E8A-4147-A177-3AD203B41FA5}">
                      <a16:colId xmlns:a16="http://schemas.microsoft.com/office/drawing/2014/main" val="2450628444"/>
                    </a:ext>
                  </a:extLst>
                </a:gridCol>
                <a:gridCol w="1759501">
                  <a:extLst>
                    <a:ext uri="{9D8B030D-6E8A-4147-A177-3AD203B41FA5}">
                      <a16:colId xmlns:a16="http://schemas.microsoft.com/office/drawing/2014/main" val="2904475592"/>
                    </a:ext>
                  </a:extLst>
                </a:gridCol>
                <a:gridCol w="989718">
                  <a:extLst>
                    <a:ext uri="{9D8B030D-6E8A-4147-A177-3AD203B41FA5}">
                      <a16:colId xmlns:a16="http://schemas.microsoft.com/office/drawing/2014/main" val="3109824125"/>
                    </a:ext>
                  </a:extLst>
                </a:gridCol>
                <a:gridCol w="1576220">
                  <a:extLst>
                    <a:ext uri="{9D8B030D-6E8A-4147-A177-3AD203B41FA5}">
                      <a16:colId xmlns:a16="http://schemas.microsoft.com/office/drawing/2014/main" val="2349933104"/>
                    </a:ext>
                  </a:extLst>
                </a:gridCol>
              </a:tblGrid>
              <a:tr h="463719">
                <a:tc gridSpan="5">
                  <a:txBody>
                    <a:bodyPr/>
                    <a:lstStyle/>
                    <a:p>
                      <a:pPr algn="l" fontAlgn="b"/>
                      <a:r>
                        <a:rPr lang="en-US" sz="2000" b="0" i="0" u="none" strike="noStrike">
                          <a:solidFill>
                            <a:srgbClr val="000000"/>
                          </a:solidFill>
                          <a:effectLst/>
                          <a:latin typeface="Calibri" panose="020F0502020204030204" pitchFamily="34" charset="0"/>
                        </a:rPr>
                        <a:t>Deck General Defect Table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57604753"/>
                  </a:ext>
                </a:extLst>
              </a:tr>
              <a:tr h="463719">
                <a:tc>
                  <a:txBody>
                    <a:bodyPr/>
                    <a:lstStyle/>
                    <a:p>
                      <a:pPr algn="l" fontAlgn="b"/>
                      <a:r>
                        <a:rPr lang="en-US" sz="2000" b="0" i="0" u="none" strike="noStrike">
                          <a:solidFill>
                            <a:srgbClr val="000000"/>
                          </a:solidFill>
                          <a:effectLst/>
                          <a:latin typeface="Calibri" panose="020F0502020204030204" pitchFamily="34" charset="0"/>
                        </a:rPr>
                        <a:t>Min. % Defects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8469410"/>
                  </a:ext>
                </a:extLst>
              </a:tr>
              <a:tr h="463719">
                <a:tc>
                  <a:txBody>
                    <a:bodyPr/>
                    <a:lstStyle/>
                    <a:p>
                      <a:pPr algn="r" fontAlgn="b"/>
                      <a:r>
                        <a:rPr lang="en-US" sz="2000" b="0" i="0" u="none" strike="noStrike">
                          <a:solidFill>
                            <a:srgbClr val="000000"/>
                          </a:solidFill>
                          <a:effectLst/>
                          <a:latin typeface="Calibri" panose="020F0502020204030204" pitchFamily="34" charset="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effectLst/>
                          <a:latin typeface="Calibri" panose="020F0502020204030204" pitchFamily="34" charset="0"/>
                        </a:rPr>
                        <a:t>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0844073"/>
                  </a:ext>
                </a:extLst>
              </a:tr>
              <a:tr h="463719">
                <a:tc>
                  <a:txBody>
                    <a:bodyPr/>
                    <a:lstStyle/>
                    <a:p>
                      <a:pPr algn="r" fontAlgn="b"/>
                      <a:r>
                        <a:rPr lang="en-US" sz="20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4240829"/>
                  </a:ext>
                </a:extLst>
              </a:tr>
              <a:tr h="463719">
                <a:tc>
                  <a:txBody>
                    <a:bodyPr/>
                    <a:lstStyle/>
                    <a:p>
                      <a:pPr algn="r" fontAlgn="b"/>
                      <a:r>
                        <a:rPr lang="en-US" sz="20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02919260"/>
                  </a:ext>
                </a:extLst>
              </a:tr>
              <a:tr h="463719">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960114180"/>
                  </a:ext>
                </a:extLst>
              </a:tr>
              <a:tr h="463719">
                <a:tc>
                  <a:txBody>
                    <a:bodyPr/>
                    <a:lstStyle/>
                    <a:p>
                      <a:pPr algn="r" fontAlgn="b"/>
                      <a:r>
                        <a:rPr lang="en-US" sz="20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851542355"/>
                  </a:ext>
                </a:extLst>
              </a:tr>
            </a:tbl>
          </a:graphicData>
        </a:graphic>
      </p:graphicFrame>
      <p:graphicFrame>
        <p:nvGraphicFramePr>
          <p:cNvPr id="6" name="Table 5">
            <a:extLst>
              <a:ext uri="{FF2B5EF4-FFF2-40B4-BE49-F238E27FC236}">
                <a16:creationId xmlns:a16="http://schemas.microsoft.com/office/drawing/2014/main" id="{459155EB-F1F3-5B93-F95A-478397CEB536}"/>
              </a:ext>
            </a:extLst>
          </p:cNvPr>
          <p:cNvGraphicFramePr>
            <a:graphicFrameLocks noGrp="1"/>
          </p:cNvGraphicFramePr>
          <p:nvPr>
            <p:extLst>
              <p:ext uri="{D42A27DB-BD31-4B8C-83A1-F6EECF244321}">
                <p14:modId xmlns:p14="http://schemas.microsoft.com/office/powerpoint/2010/main" val="3946447813"/>
              </p:ext>
            </p:extLst>
          </p:nvPr>
        </p:nvGraphicFramePr>
        <p:xfrm>
          <a:off x="9996090" y="5442045"/>
          <a:ext cx="7191166" cy="3246026"/>
        </p:xfrm>
        <a:graphic>
          <a:graphicData uri="http://schemas.openxmlformats.org/drawingml/2006/table">
            <a:tbl>
              <a:tblPr/>
              <a:tblGrid>
                <a:gridCol w="1515875">
                  <a:extLst>
                    <a:ext uri="{9D8B030D-6E8A-4147-A177-3AD203B41FA5}">
                      <a16:colId xmlns:a16="http://schemas.microsoft.com/office/drawing/2014/main" val="1159799007"/>
                    </a:ext>
                  </a:extLst>
                </a:gridCol>
                <a:gridCol w="998260">
                  <a:extLst>
                    <a:ext uri="{9D8B030D-6E8A-4147-A177-3AD203B41FA5}">
                      <a16:colId xmlns:a16="http://schemas.microsoft.com/office/drawing/2014/main" val="3380486383"/>
                    </a:ext>
                  </a:extLst>
                </a:gridCol>
                <a:gridCol w="1589821">
                  <a:extLst>
                    <a:ext uri="{9D8B030D-6E8A-4147-A177-3AD203B41FA5}">
                      <a16:colId xmlns:a16="http://schemas.microsoft.com/office/drawing/2014/main" val="3222251976"/>
                    </a:ext>
                  </a:extLst>
                </a:gridCol>
                <a:gridCol w="1423443">
                  <a:extLst>
                    <a:ext uri="{9D8B030D-6E8A-4147-A177-3AD203B41FA5}">
                      <a16:colId xmlns:a16="http://schemas.microsoft.com/office/drawing/2014/main" val="3536663352"/>
                    </a:ext>
                  </a:extLst>
                </a:gridCol>
                <a:gridCol w="1663767">
                  <a:extLst>
                    <a:ext uri="{9D8B030D-6E8A-4147-A177-3AD203B41FA5}">
                      <a16:colId xmlns:a16="http://schemas.microsoft.com/office/drawing/2014/main" val="3826727648"/>
                    </a:ext>
                  </a:extLst>
                </a:gridCol>
              </a:tblGrid>
              <a:tr h="369216">
                <a:tc gridSpan="5">
                  <a:txBody>
                    <a:bodyPr/>
                    <a:lstStyle/>
                    <a:p>
                      <a:pPr algn="l" fontAlgn="b"/>
                      <a:r>
                        <a:rPr lang="en-US" sz="2000" b="0" i="0" u="none" strike="noStrike">
                          <a:solidFill>
                            <a:srgbClr val="000000"/>
                          </a:solidFill>
                          <a:effectLst/>
                          <a:latin typeface="Calibri" panose="020F0502020204030204" pitchFamily="34" charset="0"/>
                        </a:rPr>
                        <a:t>Deck Delamination Defect Table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2296072"/>
                  </a:ext>
                </a:extLst>
              </a:tr>
              <a:tr h="1030730">
                <a:tc>
                  <a:txBody>
                    <a:bodyPr/>
                    <a:lstStyle/>
                    <a:p>
                      <a:pPr algn="l" fontAlgn="b"/>
                      <a:r>
                        <a:rPr lang="en-US" sz="2000" b="0" i="0" u="none" strike="noStrike">
                          <a:solidFill>
                            <a:srgbClr val="000000"/>
                          </a:solidFill>
                          <a:effectLst/>
                          <a:latin typeface="Calibri" panose="020F0502020204030204" pitchFamily="34" charset="0"/>
                        </a:rPr>
                        <a:t>Min. % Delam/Ex. Rebar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7938191"/>
                  </a:ext>
                </a:extLst>
              </a:tr>
              <a:tr h="369216">
                <a:tc>
                  <a:txBody>
                    <a:bodyPr/>
                    <a:lstStyle/>
                    <a:p>
                      <a:pPr algn="r" fontAlgn="b"/>
                      <a:r>
                        <a:rPr lang="en-US" sz="2000" b="0" i="0" u="none" strike="noStrike">
                          <a:solidFill>
                            <a:srgbClr val="000000"/>
                          </a:solidFill>
                          <a:effectLst/>
                          <a:latin typeface="Calibri" panose="020F0502020204030204" pitchFamily="34" charset="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0797472"/>
                  </a:ext>
                </a:extLst>
              </a:tr>
              <a:tr h="369216">
                <a:tc>
                  <a:txBody>
                    <a:bodyPr/>
                    <a:lstStyle/>
                    <a:p>
                      <a:pPr algn="r" fontAlgn="b"/>
                      <a:r>
                        <a:rPr lang="en-US" sz="20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effectLst/>
                          <a:latin typeface="Calibri" panose="020F0502020204030204" pitchFamily="34" charset="0"/>
                        </a:rPr>
                        <a:t>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487142"/>
                  </a:ext>
                </a:extLst>
              </a:tr>
              <a:tr h="369216">
                <a:tc>
                  <a:txBody>
                    <a:bodyPr/>
                    <a:lstStyle/>
                    <a:p>
                      <a:pPr algn="r" fontAlgn="b"/>
                      <a:r>
                        <a:rPr lang="en-US" sz="20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2496390"/>
                  </a:ext>
                </a:extLst>
              </a:tr>
              <a:tr h="369216">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7865870"/>
                  </a:ext>
                </a:extLst>
              </a:tr>
              <a:tr h="369216">
                <a:tc>
                  <a:txBody>
                    <a:bodyPr/>
                    <a:lstStyle/>
                    <a:p>
                      <a:pPr algn="r" fontAlgn="b"/>
                      <a:r>
                        <a:rPr lang="en-US" sz="20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43261663"/>
                  </a:ext>
                </a:extLst>
              </a:tr>
            </a:tbl>
          </a:graphicData>
        </a:graphic>
      </p:graphicFrame>
    </p:spTree>
    <p:extLst>
      <p:ext uri="{BB962C8B-B14F-4D97-AF65-F5344CB8AC3E}">
        <p14:creationId xmlns:p14="http://schemas.microsoft.com/office/powerpoint/2010/main" val="186512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F5BAC-B72C-6D53-2D81-B69433C0CD87}"/>
              </a:ext>
            </a:extLst>
          </p:cNvPr>
          <p:cNvSpPr>
            <a:spLocks noGrp="1"/>
          </p:cNvSpPr>
          <p:nvPr>
            <p:ph type="title"/>
          </p:nvPr>
        </p:nvSpPr>
        <p:spPr>
          <a:xfrm>
            <a:off x="1257300" y="547688"/>
            <a:ext cx="8738790" cy="1989137"/>
          </a:xfrm>
        </p:spPr>
        <p:txBody>
          <a:bodyPr/>
          <a:lstStyle/>
          <a:p>
            <a:r>
              <a:rPr lang="en-US"/>
              <a:t>Superstructure, Substructure, and Culvert Ratings</a:t>
            </a:r>
          </a:p>
        </p:txBody>
      </p:sp>
      <p:pic>
        <p:nvPicPr>
          <p:cNvPr id="5" name="Picture 2" descr="logo">
            <a:extLst>
              <a:ext uri="{FF2B5EF4-FFF2-40B4-BE49-F238E27FC236}">
                <a16:creationId xmlns:a16="http://schemas.microsoft.com/office/drawing/2014/main" id="{E151AA7D-4D8D-15FF-6F91-F9FA66456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2418" y="424728"/>
            <a:ext cx="4494838" cy="74914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6">
            <a:extLst>
              <a:ext uri="{FF2B5EF4-FFF2-40B4-BE49-F238E27FC236}">
                <a16:creationId xmlns:a16="http://schemas.microsoft.com/office/drawing/2014/main" id="{0784F6E2-DF8B-5F31-DC0B-652E71272941}"/>
              </a:ext>
            </a:extLst>
          </p:cNvPr>
          <p:cNvSpPr>
            <a:spLocks noGrp="1"/>
          </p:cNvSpPr>
          <p:nvPr>
            <p:ph sz="half" idx="1"/>
          </p:nvPr>
        </p:nvSpPr>
        <p:spPr>
          <a:xfrm>
            <a:off x="3391270" y="2521258"/>
            <a:ext cx="7448365" cy="3739014"/>
          </a:xfrm>
        </p:spPr>
        <p:txBody>
          <a:bodyPr>
            <a:normAutofit/>
          </a:bodyPr>
          <a:lstStyle/>
          <a:p>
            <a:pPr lvl="1" indent="0">
              <a:buNone/>
            </a:pPr>
            <a:endParaRPr lang="en-US"/>
          </a:p>
          <a:p>
            <a:endParaRPr lang="en-US"/>
          </a:p>
        </p:txBody>
      </p:sp>
      <p:sp>
        <p:nvSpPr>
          <p:cNvPr id="3" name="Text Placeholder 6">
            <a:extLst>
              <a:ext uri="{FF2B5EF4-FFF2-40B4-BE49-F238E27FC236}">
                <a16:creationId xmlns:a16="http://schemas.microsoft.com/office/drawing/2014/main" id="{0093EDDE-9920-AE7E-1355-2B8BA12A74D0}"/>
              </a:ext>
            </a:extLst>
          </p:cNvPr>
          <p:cNvSpPr txBox="1">
            <a:spLocks/>
          </p:cNvSpPr>
          <p:nvPr/>
        </p:nvSpPr>
        <p:spPr>
          <a:xfrm>
            <a:off x="1437849" y="2536825"/>
            <a:ext cx="16182274" cy="7602772"/>
          </a:xfrm>
          <a:prstGeom prst="rect">
            <a:avLst/>
          </a:prstGeom>
        </p:spPr>
        <p:txBody>
          <a:bodyPr vert="horz" lIns="91440" tIns="45720" rIns="91440" bIns="45720" rtlCol="0">
            <a:normAutofit/>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tx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800"/>
              <a:t>Looks at each element CS’s and assigns each element its own rating based on General Defect Thresholds.</a:t>
            </a:r>
          </a:p>
          <a:p>
            <a:pPr marL="285750" indent="-285750">
              <a:buFont typeface="Arial" panose="020B0604020202020204" pitchFamily="34" charset="0"/>
              <a:buChar char="•"/>
            </a:pPr>
            <a:r>
              <a:rPr lang="en-US" sz="2800"/>
              <a:t>Then takes the lowest element rating for the Super, Sub, or Culvert Rating</a:t>
            </a:r>
          </a:p>
          <a:p>
            <a:pPr marL="285750" indent="-285750">
              <a:buFont typeface="Arial" panose="020B0604020202020204" pitchFamily="34" charset="0"/>
              <a:buChar char="•"/>
            </a:pPr>
            <a:r>
              <a:rPr lang="en-US" sz="2800"/>
              <a:t>Different percentages for Each and Linear Foot Elements.</a:t>
            </a:r>
          </a:p>
          <a:p>
            <a:pPr lvl="1" indent="0">
              <a:buFont typeface="Arial" panose="020B0604020202020204" pitchFamily="34" charset="0"/>
              <a:buNone/>
            </a:pPr>
            <a:endParaRPr lang="en-US"/>
          </a:p>
          <a:p>
            <a:endParaRPr lang="en-US"/>
          </a:p>
        </p:txBody>
      </p:sp>
      <p:graphicFrame>
        <p:nvGraphicFramePr>
          <p:cNvPr id="10" name="Table 9">
            <a:extLst>
              <a:ext uri="{FF2B5EF4-FFF2-40B4-BE49-F238E27FC236}">
                <a16:creationId xmlns:a16="http://schemas.microsoft.com/office/drawing/2014/main" id="{6873F3CB-681D-621B-7987-754EFDB908E8}"/>
              </a:ext>
            </a:extLst>
          </p:cNvPr>
          <p:cNvGraphicFramePr>
            <a:graphicFrameLocks noGrp="1"/>
          </p:cNvGraphicFramePr>
          <p:nvPr>
            <p:extLst>
              <p:ext uri="{D42A27DB-BD31-4B8C-83A1-F6EECF244321}">
                <p14:modId xmlns:p14="http://schemas.microsoft.com/office/powerpoint/2010/main" val="261293684"/>
              </p:ext>
            </p:extLst>
          </p:nvPr>
        </p:nvGraphicFramePr>
        <p:xfrm>
          <a:off x="1572375" y="4942357"/>
          <a:ext cx="7448365" cy="3799733"/>
        </p:xfrm>
        <a:graphic>
          <a:graphicData uri="http://schemas.openxmlformats.org/drawingml/2006/table">
            <a:tbl>
              <a:tblPr/>
              <a:tblGrid>
                <a:gridCol w="1997516">
                  <a:extLst>
                    <a:ext uri="{9D8B030D-6E8A-4147-A177-3AD203B41FA5}">
                      <a16:colId xmlns:a16="http://schemas.microsoft.com/office/drawing/2014/main" val="2832583457"/>
                    </a:ext>
                  </a:extLst>
                </a:gridCol>
                <a:gridCol w="1455817">
                  <a:extLst>
                    <a:ext uri="{9D8B030D-6E8A-4147-A177-3AD203B41FA5}">
                      <a16:colId xmlns:a16="http://schemas.microsoft.com/office/drawing/2014/main" val="260466915"/>
                    </a:ext>
                  </a:extLst>
                </a:gridCol>
                <a:gridCol w="1625098">
                  <a:extLst>
                    <a:ext uri="{9D8B030D-6E8A-4147-A177-3AD203B41FA5}">
                      <a16:colId xmlns:a16="http://schemas.microsoft.com/office/drawing/2014/main" val="720752703"/>
                    </a:ext>
                  </a:extLst>
                </a:gridCol>
                <a:gridCol w="914117">
                  <a:extLst>
                    <a:ext uri="{9D8B030D-6E8A-4147-A177-3AD203B41FA5}">
                      <a16:colId xmlns:a16="http://schemas.microsoft.com/office/drawing/2014/main" val="3327470548"/>
                    </a:ext>
                  </a:extLst>
                </a:gridCol>
                <a:gridCol w="1455817">
                  <a:extLst>
                    <a:ext uri="{9D8B030D-6E8A-4147-A177-3AD203B41FA5}">
                      <a16:colId xmlns:a16="http://schemas.microsoft.com/office/drawing/2014/main" val="1893316914"/>
                    </a:ext>
                  </a:extLst>
                </a:gridCol>
              </a:tblGrid>
              <a:tr h="542819">
                <a:tc gridSpan="5">
                  <a:txBody>
                    <a:bodyPr/>
                    <a:lstStyle/>
                    <a:p>
                      <a:pPr algn="l" fontAlgn="b"/>
                      <a:r>
                        <a:rPr lang="en-US" sz="2000" b="0" i="0" u="none" strike="noStrike">
                          <a:solidFill>
                            <a:srgbClr val="000000"/>
                          </a:solidFill>
                          <a:effectLst/>
                          <a:latin typeface="Calibri" panose="020F0502020204030204" pitchFamily="34" charset="0"/>
                        </a:rPr>
                        <a:t>Super/Sub/</a:t>
                      </a:r>
                      <a:r>
                        <a:rPr lang="en-US" sz="2000" b="0" i="0" u="none" strike="noStrike" err="1">
                          <a:solidFill>
                            <a:srgbClr val="000000"/>
                          </a:solidFill>
                          <a:effectLst/>
                          <a:latin typeface="Calibri" panose="020F0502020204030204" pitchFamily="34" charset="0"/>
                        </a:rPr>
                        <a:t>Cul</a:t>
                      </a:r>
                      <a:r>
                        <a:rPr lang="en-US" sz="2000" b="0" i="0" u="none" strike="noStrike">
                          <a:solidFill>
                            <a:srgbClr val="000000"/>
                          </a:solidFill>
                          <a:effectLst/>
                          <a:latin typeface="Calibri" panose="020F0502020204030204" pitchFamily="34" charset="0"/>
                        </a:rPr>
                        <a:t> General Defect Table </a:t>
                      </a:r>
                      <a:r>
                        <a:rPr lang="en-US" sz="2000" b="1" i="0" u="none" strike="noStrike">
                          <a:solidFill>
                            <a:srgbClr val="000000"/>
                          </a:solidFill>
                          <a:effectLst/>
                          <a:latin typeface="Calibri" panose="020F0502020204030204" pitchFamily="34" charset="0"/>
                        </a:rPr>
                        <a:t>Each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6006870"/>
                  </a:ext>
                </a:extLst>
              </a:tr>
              <a:tr h="542819">
                <a:tc>
                  <a:txBody>
                    <a:bodyPr/>
                    <a:lstStyle/>
                    <a:p>
                      <a:pPr algn="l" fontAlgn="b"/>
                      <a:r>
                        <a:rPr lang="en-US" sz="2000" b="0" i="0" u="none" strike="noStrike">
                          <a:solidFill>
                            <a:srgbClr val="000000"/>
                          </a:solidFill>
                          <a:effectLst/>
                          <a:latin typeface="Calibri" panose="020F0502020204030204" pitchFamily="34" charset="0"/>
                        </a:rPr>
                        <a:t>Min. % Defects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3562551"/>
                  </a:ext>
                </a:extLst>
              </a:tr>
              <a:tr h="542819">
                <a:tc>
                  <a:txBody>
                    <a:bodyPr/>
                    <a:lstStyle/>
                    <a:p>
                      <a:pPr algn="r" fontAlgn="b"/>
                      <a:r>
                        <a:rPr lang="en-US" sz="2000" b="0" i="0" u="none" strike="noStrike">
                          <a:solidFill>
                            <a:srgbClr val="000000"/>
                          </a:solidFill>
                          <a:effectLst/>
                          <a:latin typeface="Calibri" panose="020F0502020204030204" pitchFamily="34" charset="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effectLst/>
                          <a:latin typeface="Calibri" panose="020F0502020204030204" pitchFamily="34" charset="0"/>
                        </a:rPr>
                        <a:t>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7887734"/>
                  </a:ext>
                </a:extLst>
              </a:tr>
              <a:tr h="542819">
                <a:tc>
                  <a:txBody>
                    <a:bodyPr/>
                    <a:lstStyle/>
                    <a:p>
                      <a:pPr algn="r" fontAlgn="b"/>
                      <a:r>
                        <a:rPr lang="en-US" sz="20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4228348"/>
                  </a:ext>
                </a:extLst>
              </a:tr>
              <a:tr h="542819">
                <a:tc>
                  <a:txBody>
                    <a:bodyPr/>
                    <a:lstStyle/>
                    <a:p>
                      <a:pPr algn="r" fontAlgn="b"/>
                      <a:r>
                        <a:rPr lang="en-US" sz="20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21744118"/>
                  </a:ext>
                </a:extLst>
              </a:tr>
              <a:tr h="542819">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648890607"/>
                  </a:ext>
                </a:extLst>
              </a:tr>
              <a:tr h="542819">
                <a:tc>
                  <a:txBody>
                    <a:bodyPr/>
                    <a:lstStyle/>
                    <a:p>
                      <a:pPr algn="r" fontAlgn="b"/>
                      <a:r>
                        <a:rPr lang="en-US" sz="20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644104629"/>
                  </a:ext>
                </a:extLst>
              </a:tr>
            </a:tbl>
          </a:graphicData>
        </a:graphic>
      </p:graphicFrame>
      <p:graphicFrame>
        <p:nvGraphicFramePr>
          <p:cNvPr id="11" name="Table 10">
            <a:extLst>
              <a:ext uri="{FF2B5EF4-FFF2-40B4-BE49-F238E27FC236}">
                <a16:creationId xmlns:a16="http://schemas.microsoft.com/office/drawing/2014/main" id="{39EE7655-8445-4BFE-BB70-FAAF17AE581E}"/>
              </a:ext>
            </a:extLst>
          </p:cNvPr>
          <p:cNvGraphicFramePr>
            <a:graphicFrameLocks noGrp="1"/>
          </p:cNvGraphicFramePr>
          <p:nvPr>
            <p:extLst>
              <p:ext uri="{D42A27DB-BD31-4B8C-83A1-F6EECF244321}">
                <p14:modId xmlns:p14="http://schemas.microsoft.com/office/powerpoint/2010/main" val="2603893406"/>
              </p:ext>
            </p:extLst>
          </p:nvPr>
        </p:nvGraphicFramePr>
        <p:xfrm>
          <a:off x="9843348" y="4942358"/>
          <a:ext cx="7448365" cy="3860450"/>
        </p:xfrm>
        <a:graphic>
          <a:graphicData uri="http://schemas.openxmlformats.org/drawingml/2006/table">
            <a:tbl>
              <a:tblPr/>
              <a:tblGrid>
                <a:gridCol w="1570091">
                  <a:extLst>
                    <a:ext uri="{9D8B030D-6E8A-4147-A177-3AD203B41FA5}">
                      <a16:colId xmlns:a16="http://schemas.microsoft.com/office/drawing/2014/main" val="459674273"/>
                    </a:ext>
                  </a:extLst>
                </a:gridCol>
                <a:gridCol w="1033964">
                  <a:extLst>
                    <a:ext uri="{9D8B030D-6E8A-4147-A177-3AD203B41FA5}">
                      <a16:colId xmlns:a16="http://schemas.microsoft.com/office/drawing/2014/main" val="2383133795"/>
                    </a:ext>
                  </a:extLst>
                </a:gridCol>
                <a:gridCol w="1646682">
                  <a:extLst>
                    <a:ext uri="{9D8B030D-6E8A-4147-A177-3AD203B41FA5}">
                      <a16:colId xmlns:a16="http://schemas.microsoft.com/office/drawing/2014/main" val="3832105447"/>
                    </a:ext>
                  </a:extLst>
                </a:gridCol>
                <a:gridCol w="1474355">
                  <a:extLst>
                    <a:ext uri="{9D8B030D-6E8A-4147-A177-3AD203B41FA5}">
                      <a16:colId xmlns:a16="http://schemas.microsoft.com/office/drawing/2014/main" val="2907468597"/>
                    </a:ext>
                  </a:extLst>
                </a:gridCol>
                <a:gridCol w="1723273">
                  <a:extLst>
                    <a:ext uri="{9D8B030D-6E8A-4147-A177-3AD203B41FA5}">
                      <a16:colId xmlns:a16="http://schemas.microsoft.com/office/drawing/2014/main" val="437061569"/>
                    </a:ext>
                  </a:extLst>
                </a:gridCol>
              </a:tblGrid>
              <a:tr h="490216">
                <a:tc gridSpan="5">
                  <a:txBody>
                    <a:bodyPr/>
                    <a:lstStyle/>
                    <a:p>
                      <a:pPr algn="l" fontAlgn="b"/>
                      <a:r>
                        <a:rPr lang="en-US" sz="2000" b="0" i="0" u="none" strike="noStrike">
                          <a:solidFill>
                            <a:srgbClr val="000000"/>
                          </a:solidFill>
                          <a:effectLst/>
                          <a:latin typeface="Calibri" panose="020F0502020204030204" pitchFamily="34" charset="0"/>
                        </a:rPr>
                        <a:t>Super/Sub/</a:t>
                      </a:r>
                      <a:r>
                        <a:rPr lang="en-US" sz="2000" b="0" i="0" u="none" strike="noStrike" err="1">
                          <a:solidFill>
                            <a:srgbClr val="000000"/>
                          </a:solidFill>
                          <a:effectLst/>
                          <a:latin typeface="Calibri" panose="020F0502020204030204" pitchFamily="34" charset="0"/>
                        </a:rPr>
                        <a:t>Cul</a:t>
                      </a:r>
                      <a:r>
                        <a:rPr lang="en-US" sz="2000" b="0" i="0" u="none" strike="noStrike">
                          <a:solidFill>
                            <a:srgbClr val="000000"/>
                          </a:solidFill>
                          <a:effectLst/>
                          <a:latin typeface="Calibri" panose="020F0502020204030204" pitchFamily="34" charset="0"/>
                        </a:rPr>
                        <a:t> General Defect Table </a:t>
                      </a:r>
                      <a:r>
                        <a:rPr lang="en-US" sz="2000" b="1" i="0" u="none" strike="noStrike">
                          <a:solidFill>
                            <a:srgbClr val="000000"/>
                          </a:solidFill>
                          <a:effectLst/>
                          <a:latin typeface="Calibri" panose="020F0502020204030204" pitchFamily="34" charset="0"/>
                        </a:rPr>
                        <a:t>LF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73134667"/>
                  </a:ext>
                </a:extLst>
              </a:tr>
              <a:tr h="919154">
                <a:tc>
                  <a:txBody>
                    <a:bodyPr/>
                    <a:lstStyle/>
                    <a:p>
                      <a:pPr algn="l" fontAlgn="b"/>
                      <a:r>
                        <a:rPr lang="en-US" sz="2000" b="0" i="0" u="none" strike="noStrike">
                          <a:solidFill>
                            <a:srgbClr val="000000"/>
                          </a:solidFill>
                          <a:effectLst/>
                          <a:latin typeface="Calibri" panose="020F0502020204030204" pitchFamily="34" charset="0"/>
                        </a:rPr>
                        <a:t>Min. % Defects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9327446"/>
                  </a:ext>
                </a:extLst>
              </a:tr>
              <a:tr h="490216">
                <a:tc>
                  <a:txBody>
                    <a:bodyPr/>
                    <a:lstStyle/>
                    <a:p>
                      <a:pPr algn="r" fontAlgn="b"/>
                      <a:r>
                        <a:rPr lang="en-US" sz="2000" b="0" i="0" u="none" strike="noStrike">
                          <a:solidFill>
                            <a:srgbClr val="000000"/>
                          </a:solidFill>
                          <a:effectLst/>
                          <a:latin typeface="Calibri" panose="020F0502020204030204" pitchFamily="34" charset="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effectLst/>
                          <a:latin typeface="Calibri" panose="020F0502020204030204" pitchFamily="34" charset="0"/>
                        </a:rPr>
                        <a:t>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3685425"/>
                  </a:ext>
                </a:extLst>
              </a:tr>
              <a:tr h="490216">
                <a:tc>
                  <a:txBody>
                    <a:bodyPr/>
                    <a:lstStyle/>
                    <a:p>
                      <a:pPr algn="r" fontAlgn="b"/>
                      <a:r>
                        <a:rPr lang="en-US" sz="20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065674"/>
                  </a:ext>
                </a:extLst>
              </a:tr>
              <a:tr h="490216">
                <a:tc>
                  <a:txBody>
                    <a:bodyPr/>
                    <a:lstStyle/>
                    <a:p>
                      <a:pPr algn="r" fontAlgn="b"/>
                      <a:r>
                        <a:rPr lang="en-US" sz="20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486830355"/>
                  </a:ext>
                </a:extLst>
              </a:tr>
              <a:tr h="490216">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820240028"/>
                  </a:ext>
                </a:extLst>
              </a:tr>
              <a:tr h="490216">
                <a:tc>
                  <a:txBody>
                    <a:bodyPr/>
                    <a:lstStyle/>
                    <a:p>
                      <a:pPr algn="r" fontAlgn="b"/>
                      <a:r>
                        <a:rPr lang="en-US" sz="20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962030586"/>
                  </a:ext>
                </a:extLst>
              </a:tr>
            </a:tbl>
          </a:graphicData>
        </a:graphic>
      </p:graphicFrame>
    </p:spTree>
    <p:extLst>
      <p:ext uri="{BB962C8B-B14F-4D97-AF65-F5344CB8AC3E}">
        <p14:creationId xmlns:p14="http://schemas.microsoft.com/office/powerpoint/2010/main" val="1092706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F5BAC-B72C-6D53-2D81-B69433C0CD87}"/>
              </a:ext>
            </a:extLst>
          </p:cNvPr>
          <p:cNvSpPr>
            <a:spLocks noGrp="1"/>
          </p:cNvSpPr>
          <p:nvPr>
            <p:ph type="title"/>
          </p:nvPr>
        </p:nvSpPr>
        <p:spPr>
          <a:xfrm>
            <a:off x="1257300" y="547688"/>
            <a:ext cx="8738790" cy="1989137"/>
          </a:xfrm>
        </p:spPr>
        <p:txBody>
          <a:bodyPr/>
          <a:lstStyle/>
          <a:p>
            <a:r>
              <a:rPr lang="en-US"/>
              <a:t>Example</a:t>
            </a:r>
          </a:p>
        </p:txBody>
      </p:sp>
      <p:pic>
        <p:nvPicPr>
          <p:cNvPr id="5" name="Picture 2" descr="logo">
            <a:extLst>
              <a:ext uri="{FF2B5EF4-FFF2-40B4-BE49-F238E27FC236}">
                <a16:creationId xmlns:a16="http://schemas.microsoft.com/office/drawing/2014/main" id="{E151AA7D-4D8D-15FF-6F91-F9FA66456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2418" y="424728"/>
            <a:ext cx="4494838" cy="74914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6">
            <a:extLst>
              <a:ext uri="{FF2B5EF4-FFF2-40B4-BE49-F238E27FC236}">
                <a16:creationId xmlns:a16="http://schemas.microsoft.com/office/drawing/2014/main" id="{0784F6E2-DF8B-5F31-DC0B-652E71272941}"/>
              </a:ext>
            </a:extLst>
          </p:cNvPr>
          <p:cNvSpPr>
            <a:spLocks noGrp="1"/>
          </p:cNvSpPr>
          <p:nvPr>
            <p:ph sz="half" idx="1"/>
          </p:nvPr>
        </p:nvSpPr>
        <p:spPr>
          <a:xfrm>
            <a:off x="3391270" y="2521258"/>
            <a:ext cx="7448365" cy="3739014"/>
          </a:xfrm>
        </p:spPr>
        <p:txBody>
          <a:bodyPr>
            <a:normAutofit/>
          </a:bodyPr>
          <a:lstStyle/>
          <a:p>
            <a:pPr lvl="1" indent="0">
              <a:buNone/>
            </a:pPr>
            <a:endParaRPr lang="en-US"/>
          </a:p>
          <a:p>
            <a:endParaRPr lang="en-US"/>
          </a:p>
        </p:txBody>
      </p:sp>
      <p:sp>
        <p:nvSpPr>
          <p:cNvPr id="3" name="Text Placeholder 6">
            <a:extLst>
              <a:ext uri="{FF2B5EF4-FFF2-40B4-BE49-F238E27FC236}">
                <a16:creationId xmlns:a16="http://schemas.microsoft.com/office/drawing/2014/main" id="{0093EDDE-9920-AE7E-1355-2B8BA12A74D0}"/>
              </a:ext>
            </a:extLst>
          </p:cNvPr>
          <p:cNvSpPr txBox="1">
            <a:spLocks/>
          </p:cNvSpPr>
          <p:nvPr/>
        </p:nvSpPr>
        <p:spPr>
          <a:xfrm>
            <a:off x="1437849" y="2536825"/>
            <a:ext cx="16182274" cy="7602772"/>
          </a:xfrm>
          <a:prstGeom prst="rect">
            <a:avLst/>
          </a:prstGeom>
        </p:spPr>
        <p:txBody>
          <a:bodyPr vert="horz" lIns="91440" tIns="45720" rIns="91440" bIns="45720" rtlCol="0">
            <a:normAutofit/>
          </a:bodyPr>
          <a:lstStyle>
            <a:lvl1pPr marL="0" indent="0" algn="l" defTabSz="914400" rtl="0" eaLnBrk="1" latinLnBrk="0" hangingPunct="1">
              <a:lnSpc>
                <a:spcPts val="2000"/>
              </a:lnSpc>
              <a:spcBef>
                <a:spcPts val="0"/>
              </a:spcBef>
              <a:spcAft>
                <a:spcPts val="1200"/>
              </a:spcAft>
              <a:buFont typeface="Arial" panose="020B0604020202020204" pitchFamily="34" charset="0"/>
              <a:buNone/>
              <a:defRPr sz="1800" kern="1200">
                <a:solidFill>
                  <a:schemeClr val="tx1"/>
                </a:solidFill>
                <a:latin typeface="+mn-lt"/>
                <a:ea typeface="+mn-ea"/>
                <a:cs typeface="+mn-cs"/>
              </a:defRPr>
            </a:lvl1pPr>
            <a:lvl2pPr marL="4572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3pPr>
            <a:lvl4pPr marL="13716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lnSpc>
                <a:spcPts val="2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3200"/>
              <a:t>50% columns have St. 2 cracking. </a:t>
            </a:r>
          </a:p>
          <a:p>
            <a:pPr marL="285750" indent="-285750">
              <a:buFont typeface="Arial" panose="020B0604020202020204" pitchFamily="34" charset="0"/>
              <a:buChar char="•"/>
            </a:pPr>
            <a:r>
              <a:rPr lang="en-US" sz="3200"/>
              <a:t>Abutment has 15% of length with a St 3 Crack.</a:t>
            </a:r>
          </a:p>
          <a:p>
            <a:pPr marL="285750" indent="-285750">
              <a:buFont typeface="Arial" panose="020B0604020202020204" pitchFamily="34" charset="0"/>
              <a:buChar char="•"/>
            </a:pPr>
            <a:r>
              <a:rPr lang="en-US" sz="3200"/>
              <a:t>Columns Rating of 6</a:t>
            </a:r>
          </a:p>
          <a:p>
            <a:pPr marL="285750" indent="-285750">
              <a:buFont typeface="Arial" panose="020B0604020202020204" pitchFamily="34" charset="0"/>
              <a:buChar char="•"/>
            </a:pPr>
            <a:r>
              <a:rPr lang="en-US" sz="3200"/>
              <a:t>Abutment Rating of 5</a:t>
            </a:r>
          </a:p>
          <a:p>
            <a:pPr marL="285750" indent="-285750">
              <a:buFont typeface="Arial" panose="020B0604020202020204" pitchFamily="34" charset="0"/>
              <a:buChar char="•"/>
            </a:pPr>
            <a:r>
              <a:rPr lang="en-US" sz="3200"/>
              <a:t>Substructure Component Rating is 5. </a:t>
            </a:r>
          </a:p>
          <a:p>
            <a:pPr lvl="1" indent="0">
              <a:buFont typeface="Arial" panose="020B0604020202020204" pitchFamily="34" charset="0"/>
              <a:buNone/>
            </a:pPr>
            <a:endParaRPr lang="en-US"/>
          </a:p>
          <a:p>
            <a:endParaRPr lang="en-US"/>
          </a:p>
        </p:txBody>
      </p:sp>
      <p:graphicFrame>
        <p:nvGraphicFramePr>
          <p:cNvPr id="10" name="Table 9">
            <a:extLst>
              <a:ext uri="{FF2B5EF4-FFF2-40B4-BE49-F238E27FC236}">
                <a16:creationId xmlns:a16="http://schemas.microsoft.com/office/drawing/2014/main" id="{6873F3CB-681D-621B-7987-754EFDB908E8}"/>
              </a:ext>
            </a:extLst>
          </p:cNvPr>
          <p:cNvGraphicFramePr>
            <a:graphicFrameLocks noGrp="1"/>
          </p:cNvGraphicFramePr>
          <p:nvPr/>
        </p:nvGraphicFramePr>
        <p:xfrm>
          <a:off x="1572375" y="4942357"/>
          <a:ext cx="7448365" cy="3799733"/>
        </p:xfrm>
        <a:graphic>
          <a:graphicData uri="http://schemas.openxmlformats.org/drawingml/2006/table">
            <a:tbl>
              <a:tblPr/>
              <a:tblGrid>
                <a:gridCol w="1997516">
                  <a:extLst>
                    <a:ext uri="{9D8B030D-6E8A-4147-A177-3AD203B41FA5}">
                      <a16:colId xmlns:a16="http://schemas.microsoft.com/office/drawing/2014/main" val="2832583457"/>
                    </a:ext>
                  </a:extLst>
                </a:gridCol>
                <a:gridCol w="1455817">
                  <a:extLst>
                    <a:ext uri="{9D8B030D-6E8A-4147-A177-3AD203B41FA5}">
                      <a16:colId xmlns:a16="http://schemas.microsoft.com/office/drawing/2014/main" val="260466915"/>
                    </a:ext>
                  </a:extLst>
                </a:gridCol>
                <a:gridCol w="1625098">
                  <a:extLst>
                    <a:ext uri="{9D8B030D-6E8A-4147-A177-3AD203B41FA5}">
                      <a16:colId xmlns:a16="http://schemas.microsoft.com/office/drawing/2014/main" val="720752703"/>
                    </a:ext>
                  </a:extLst>
                </a:gridCol>
                <a:gridCol w="914117">
                  <a:extLst>
                    <a:ext uri="{9D8B030D-6E8A-4147-A177-3AD203B41FA5}">
                      <a16:colId xmlns:a16="http://schemas.microsoft.com/office/drawing/2014/main" val="3327470548"/>
                    </a:ext>
                  </a:extLst>
                </a:gridCol>
                <a:gridCol w="1455817">
                  <a:extLst>
                    <a:ext uri="{9D8B030D-6E8A-4147-A177-3AD203B41FA5}">
                      <a16:colId xmlns:a16="http://schemas.microsoft.com/office/drawing/2014/main" val="1893316914"/>
                    </a:ext>
                  </a:extLst>
                </a:gridCol>
              </a:tblGrid>
              <a:tr h="542819">
                <a:tc gridSpan="5">
                  <a:txBody>
                    <a:bodyPr/>
                    <a:lstStyle/>
                    <a:p>
                      <a:pPr algn="l" fontAlgn="b"/>
                      <a:r>
                        <a:rPr lang="en-US" sz="2000" b="0" i="0" u="none" strike="noStrike">
                          <a:solidFill>
                            <a:srgbClr val="000000"/>
                          </a:solidFill>
                          <a:effectLst/>
                          <a:latin typeface="Calibri" panose="020F0502020204030204" pitchFamily="34" charset="0"/>
                        </a:rPr>
                        <a:t>Super/Sub/</a:t>
                      </a:r>
                      <a:r>
                        <a:rPr lang="en-US" sz="2000" b="0" i="0" u="none" strike="noStrike" err="1">
                          <a:solidFill>
                            <a:srgbClr val="000000"/>
                          </a:solidFill>
                          <a:effectLst/>
                          <a:latin typeface="Calibri" panose="020F0502020204030204" pitchFamily="34" charset="0"/>
                        </a:rPr>
                        <a:t>Cul</a:t>
                      </a:r>
                      <a:r>
                        <a:rPr lang="en-US" sz="2000" b="0" i="0" u="none" strike="noStrike">
                          <a:solidFill>
                            <a:srgbClr val="000000"/>
                          </a:solidFill>
                          <a:effectLst/>
                          <a:latin typeface="Calibri" panose="020F0502020204030204" pitchFamily="34" charset="0"/>
                        </a:rPr>
                        <a:t> General Defect Table </a:t>
                      </a:r>
                      <a:r>
                        <a:rPr lang="en-US" sz="2000" b="1" i="0" u="none" strike="noStrike">
                          <a:solidFill>
                            <a:srgbClr val="000000"/>
                          </a:solidFill>
                          <a:effectLst/>
                          <a:latin typeface="Calibri" panose="020F0502020204030204" pitchFamily="34" charset="0"/>
                        </a:rPr>
                        <a:t>Each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6006870"/>
                  </a:ext>
                </a:extLst>
              </a:tr>
              <a:tr h="542819">
                <a:tc>
                  <a:txBody>
                    <a:bodyPr/>
                    <a:lstStyle/>
                    <a:p>
                      <a:pPr algn="l" fontAlgn="b"/>
                      <a:r>
                        <a:rPr lang="en-US" sz="2000" b="0" i="0" u="none" strike="noStrike">
                          <a:solidFill>
                            <a:srgbClr val="000000"/>
                          </a:solidFill>
                          <a:effectLst/>
                          <a:latin typeface="Calibri" panose="020F0502020204030204" pitchFamily="34" charset="0"/>
                        </a:rPr>
                        <a:t>Min. % Defects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3562551"/>
                  </a:ext>
                </a:extLst>
              </a:tr>
              <a:tr h="542819">
                <a:tc>
                  <a:txBody>
                    <a:bodyPr/>
                    <a:lstStyle/>
                    <a:p>
                      <a:pPr algn="r" fontAlgn="b"/>
                      <a:r>
                        <a:rPr lang="en-US" sz="2000" b="0" i="0" u="none" strike="noStrike">
                          <a:solidFill>
                            <a:srgbClr val="000000"/>
                          </a:solidFill>
                          <a:effectLst/>
                          <a:latin typeface="Calibri" panose="020F0502020204030204" pitchFamily="34" charset="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effectLst/>
                          <a:latin typeface="Calibri" panose="020F0502020204030204" pitchFamily="34" charset="0"/>
                        </a:rPr>
                        <a:t>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7887734"/>
                  </a:ext>
                </a:extLst>
              </a:tr>
              <a:tr h="542819">
                <a:tc>
                  <a:txBody>
                    <a:bodyPr/>
                    <a:lstStyle/>
                    <a:p>
                      <a:pPr algn="r" fontAlgn="b"/>
                      <a:r>
                        <a:rPr lang="en-US" sz="20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4228348"/>
                  </a:ext>
                </a:extLst>
              </a:tr>
              <a:tr h="542819">
                <a:tc>
                  <a:txBody>
                    <a:bodyPr/>
                    <a:lstStyle/>
                    <a:p>
                      <a:pPr algn="r" fontAlgn="b"/>
                      <a:r>
                        <a:rPr lang="en-US" sz="20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21744118"/>
                  </a:ext>
                </a:extLst>
              </a:tr>
              <a:tr h="542819">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648890607"/>
                  </a:ext>
                </a:extLst>
              </a:tr>
              <a:tr h="542819">
                <a:tc>
                  <a:txBody>
                    <a:bodyPr/>
                    <a:lstStyle/>
                    <a:p>
                      <a:pPr algn="r" fontAlgn="b"/>
                      <a:r>
                        <a:rPr lang="en-US" sz="20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644104629"/>
                  </a:ext>
                </a:extLst>
              </a:tr>
            </a:tbl>
          </a:graphicData>
        </a:graphic>
      </p:graphicFrame>
      <p:graphicFrame>
        <p:nvGraphicFramePr>
          <p:cNvPr id="11" name="Table 10">
            <a:extLst>
              <a:ext uri="{FF2B5EF4-FFF2-40B4-BE49-F238E27FC236}">
                <a16:creationId xmlns:a16="http://schemas.microsoft.com/office/drawing/2014/main" id="{39EE7655-8445-4BFE-BB70-FAAF17AE581E}"/>
              </a:ext>
            </a:extLst>
          </p:cNvPr>
          <p:cNvGraphicFramePr>
            <a:graphicFrameLocks noGrp="1"/>
          </p:cNvGraphicFramePr>
          <p:nvPr/>
        </p:nvGraphicFramePr>
        <p:xfrm>
          <a:off x="9843348" y="4942358"/>
          <a:ext cx="7448365" cy="3860450"/>
        </p:xfrm>
        <a:graphic>
          <a:graphicData uri="http://schemas.openxmlformats.org/drawingml/2006/table">
            <a:tbl>
              <a:tblPr/>
              <a:tblGrid>
                <a:gridCol w="1570091">
                  <a:extLst>
                    <a:ext uri="{9D8B030D-6E8A-4147-A177-3AD203B41FA5}">
                      <a16:colId xmlns:a16="http://schemas.microsoft.com/office/drawing/2014/main" val="459674273"/>
                    </a:ext>
                  </a:extLst>
                </a:gridCol>
                <a:gridCol w="1033964">
                  <a:extLst>
                    <a:ext uri="{9D8B030D-6E8A-4147-A177-3AD203B41FA5}">
                      <a16:colId xmlns:a16="http://schemas.microsoft.com/office/drawing/2014/main" val="2383133795"/>
                    </a:ext>
                  </a:extLst>
                </a:gridCol>
                <a:gridCol w="1646682">
                  <a:extLst>
                    <a:ext uri="{9D8B030D-6E8A-4147-A177-3AD203B41FA5}">
                      <a16:colId xmlns:a16="http://schemas.microsoft.com/office/drawing/2014/main" val="3832105447"/>
                    </a:ext>
                  </a:extLst>
                </a:gridCol>
                <a:gridCol w="1474355">
                  <a:extLst>
                    <a:ext uri="{9D8B030D-6E8A-4147-A177-3AD203B41FA5}">
                      <a16:colId xmlns:a16="http://schemas.microsoft.com/office/drawing/2014/main" val="2907468597"/>
                    </a:ext>
                  </a:extLst>
                </a:gridCol>
                <a:gridCol w="1723273">
                  <a:extLst>
                    <a:ext uri="{9D8B030D-6E8A-4147-A177-3AD203B41FA5}">
                      <a16:colId xmlns:a16="http://schemas.microsoft.com/office/drawing/2014/main" val="437061569"/>
                    </a:ext>
                  </a:extLst>
                </a:gridCol>
              </a:tblGrid>
              <a:tr h="490216">
                <a:tc gridSpan="5">
                  <a:txBody>
                    <a:bodyPr/>
                    <a:lstStyle/>
                    <a:p>
                      <a:pPr algn="l" fontAlgn="b"/>
                      <a:r>
                        <a:rPr lang="en-US" sz="2000" b="0" i="0" u="none" strike="noStrike">
                          <a:solidFill>
                            <a:srgbClr val="000000"/>
                          </a:solidFill>
                          <a:effectLst/>
                          <a:latin typeface="Calibri" panose="020F0502020204030204" pitchFamily="34" charset="0"/>
                        </a:rPr>
                        <a:t>Super/Sub/</a:t>
                      </a:r>
                      <a:r>
                        <a:rPr lang="en-US" sz="2000" b="0" i="0" u="none" strike="noStrike" err="1">
                          <a:solidFill>
                            <a:srgbClr val="000000"/>
                          </a:solidFill>
                          <a:effectLst/>
                          <a:latin typeface="Calibri" panose="020F0502020204030204" pitchFamily="34" charset="0"/>
                        </a:rPr>
                        <a:t>Cul</a:t>
                      </a:r>
                      <a:r>
                        <a:rPr lang="en-US" sz="2000" b="0" i="0" u="none" strike="noStrike">
                          <a:solidFill>
                            <a:srgbClr val="000000"/>
                          </a:solidFill>
                          <a:effectLst/>
                          <a:latin typeface="Calibri" panose="020F0502020204030204" pitchFamily="34" charset="0"/>
                        </a:rPr>
                        <a:t> General Defect Table </a:t>
                      </a:r>
                      <a:r>
                        <a:rPr lang="en-US" sz="2000" b="1" i="0" u="none" strike="noStrike">
                          <a:solidFill>
                            <a:srgbClr val="000000"/>
                          </a:solidFill>
                          <a:effectLst/>
                          <a:latin typeface="Calibri" panose="020F0502020204030204" pitchFamily="34" charset="0"/>
                        </a:rPr>
                        <a:t>LF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73134667"/>
                  </a:ext>
                </a:extLst>
              </a:tr>
              <a:tr h="919154">
                <a:tc>
                  <a:txBody>
                    <a:bodyPr/>
                    <a:lstStyle/>
                    <a:p>
                      <a:pPr algn="l" fontAlgn="b"/>
                      <a:r>
                        <a:rPr lang="en-US" sz="2000" b="0" i="0" u="none" strike="noStrike">
                          <a:solidFill>
                            <a:srgbClr val="000000"/>
                          </a:solidFill>
                          <a:effectLst/>
                          <a:latin typeface="Calibri" panose="020F0502020204030204" pitchFamily="34" charset="0"/>
                        </a:rPr>
                        <a:t>Min. % Defects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CS4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9327446"/>
                  </a:ext>
                </a:extLst>
              </a:tr>
              <a:tr h="490216">
                <a:tc>
                  <a:txBody>
                    <a:bodyPr/>
                    <a:lstStyle/>
                    <a:p>
                      <a:pPr algn="r" fontAlgn="b"/>
                      <a:r>
                        <a:rPr lang="en-US" sz="2000" b="0" i="0" u="none" strike="noStrike">
                          <a:solidFill>
                            <a:srgbClr val="000000"/>
                          </a:solidFill>
                          <a:effectLst/>
                          <a:latin typeface="Calibri" panose="020F0502020204030204" pitchFamily="34" charset="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effectLst/>
                          <a:latin typeface="Calibri" panose="020F0502020204030204" pitchFamily="34" charset="0"/>
                        </a:rPr>
                        <a:t>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3685425"/>
                  </a:ext>
                </a:extLst>
              </a:tr>
              <a:tr h="490216">
                <a:tc>
                  <a:txBody>
                    <a:bodyPr/>
                    <a:lstStyle/>
                    <a:p>
                      <a:pPr algn="r" fontAlgn="b"/>
                      <a:r>
                        <a:rPr lang="en-US" sz="20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065674"/>
                  </a:ext>
                </a:extLst>
              </a:tr>
              <a:tr h="490216">
                <a:tc>
                  <a:txBody>
                    <a:bodyPr/>
                    <a:lstStyle/>
                    <a:p>
                      <a:pPr algn="r" fontAlgn="b"/>
                      <a:r>
                        <a:rPr lang="en-US" sz="20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486830355"/>
                  </a:ext>
                </a:extLst>
              </a:tr>
              <a:tr h="490216">
                <a:tc>
                  <a:txBody>
                    <a:bodyPr/>
                    <a:lstStyle/>
                    <a:p>
                      <a:pPr algn="r" fontAlgn="b"/>
                      <a:r>
                        <a:rPr lang="en-US" sz="20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20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820240028"/>
                  </a:ext>
                </a:extLst>
              </a:tr>
              <a:tr h="490216">
                <a:tc>
                  <a:txBody>
                    <a:bodyPr/>
                    <a:lstStyle/>
                    <a:p>
                      <a:pPr algn="r" fontAlgn="b"/>
                      <a:r>
                        <a:rPr lang="en-US" sz="20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2000" b="0" i="0" u="none" strike="noStrike">
                          <a:solidFill>
                            <a:srgbClr val="FF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20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962030586"/>
                  </a:ext>
                </a:extLst>
              </a:tr>
            </a:tbl>
          </a:graphicData>
        </a:graphic>
      </p:graphicFrame>
    </p:spTree>
    <p:extLst>
      <p:ext uri="{BB962C8B-B14F-4D97-AF65-F5344CB8AC3E}">
        <p14:creationId xmlns:p14="http://schemas.microsoft.com/office/powerpoint/2010/main" val="2569243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logo">
            <a:extLst>
              <a:ext uri="{FF2B5EF4-FFF2-40B4-BE49-F238E27FC236}">
                <a16:creationId xmlns:a16="http://schemas.microsoft.com/office/drawing/2014/main" id="{E151AA7D-4D8D-15FF-6F91-F9FA66456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2418" y="424728"/>
            <a:ext cx="4494838" cy="74914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2CFB9EED-D780-6177-E80B-3B66745954D0}"/>
              </a:ext>
            </a:extLst>
          </p:cNvPr>
          <p:cNvSpPr>
            <a:spLocks noGrp="1"/>
          </p:cNvSpPr>
          <p:nvPr>
            <p:ph type="title"/>
          </p:nvPr>
        </p:nvSpPr>
        <p:spPr/>
        <p:txBody>
          <a:bodyPr/>
          <a:lstStyle/>
          <a:p>
            <a:r>
              <a:rPr lang="en-US"/>
              <a:t>Results</a:t>
            </a:r>
          </a:p>
        </p:txBody>
      </p:sp>
      <p:graphicFrame>
        <p:nvGraphicFramePr>
          <p:cNvPr id="9" name="Chart 8">
            <a:extLst>
              <a:ext uri="{FF2B5EF4-FFF2-40B4-BE49-F238E27FC236}">
                <a16:creationId xmlns:a16="http://schemas.microsoft.com/office/drawing/2014/main" id="{9B1CAD80-3F83-469B-8537-624D0698A8AB}"/>
              </a:ext>
            </a:extLst>
          </p:cNvPr>
          <p:cNvGraphicFramePr>
            <a:graphicFrameLocks/>
          </p:cNvGraphicFramePr>
          <p:nvPr>
            <p:extLst>
              <p:ext uri="{D42A27DB-BD31-4B8C-83A1-F6EECF244321}">
                <p14:modId xmlns:p14="http://schemas.microsoft.com/office/powerpoint/2010/main" val="3393410038"/>
              </p:ext>
            </p:extLst>
          </p:nvPr>
        </p:nvGraphicFramePr>
        <p:xfrm>
          <a:off x="2095923" y="2194007"/>
          <a:ext cx="12285096" cy="73730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2663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logo">
            <a:extLst>
              <a:ext uri="{FF2B5EF4-FFF2-40B4-BE49-F238E27FC236}">
                <a16:creationId xmlns:a16="http://schemas.microsoft.com/office/drawing/2014/main" id="{E151AA7D-4D8D-15FF-6F91-F9FA66456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2418" y="424728"/>
            <a:ext cx="4494838" cy="74914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2CFB9EED-D780-6177-E80B-3B66745954D0}"/>
              </a:ext>
            </a:extLst>
          </p:cNvPr>
          <p:cNvSpPr>
            <a:spLocks noGrp="1"/>
          </p:cNvSpPr>
          <p:nvPr>
            <p:ph type="title"/>
          </p:nvPr>
        </p:nvSpPr>
        <p:spPr/>
        <p:txBody>
          <a:bodyPr/>
          <a:lstStyle/>
          <a:p>
            <a:r>
              <a:rPr lang="en-US"/>
              <a:t>Key Takeaways</a:t>
            </a:r>
          </a:p>
        </p:txBody>
      </p:sp>
      <p:sp>
        <p:nvSpPr>
          <p:cNvPr id="3" name="TextBox 2">
            <a:extLst>
              <a:ext uri="{FF2B5EF4-FFF2-40B4-BE49-F238E27FC236}">
                <a16:creationId xmlns:a16="http://schemas.microsoft.com/office/drawing/2014/main" id="{E040461F-A4FB-71C8-429C-046405D83AFB}"/>
              </a:ext>
            </a:extLst>
          </p:cNvPr>
          <p:cNvSpPr txBox="1"/>
          <p:nvPr/>
        </p:nvSpPr>
        <p:spPr>
          <a:xfrm>
            <a:off x="1523999" y="2147454"/>
            <a:ext cx="14339455" cy="2554545"/>
          </a:xfrm>
          <a:prstGeom prst="rect">
            <a:avLst/>
          </a:prstGeom>
          <a:noFill/>
        </p:spPr>
        <p:txBody>
          <a:bodyPr wrap="square">
            <a:spAutoFit/>
          </a:bodyPr>
          <a:lstStyle/>
          <a:p>
            <a:pPr marL="457200" indent="-457200">
              <a:buFont typeface="Arial" panose="020B0604020202020204" pitchFamily="34" charset="0"/>
              <a:buChar char="•"/>
            </a:pPr>
            <a:r>
              <a:rPr lang="en-US" sz="3200"/>
              <a:t>Bridge Inspectors are still allowed to override the condition rating if needed.</a:t>
            </a:r>
          </a:p>
          <a:p>
            <a:pPr marL="457200" indent="-457200">
              <a:buFont typeface="Arial" panose="020B0604020202020204" pitchFamily="34" charset="0"/>
              <a:buChar char="•"/>
            </a:pPr>
            <a:r>
              <a:rPr lang="en-US" sz="3200"/>
              <a:t>Calibrated for California's typical bridge inventory.</a:t>
            </a:r>
          </a:p>
          <a:p>
            <a:pPr marL="457200" indent="-457200">
              <a:buFont typeface="Arial" panose="020B0604020202020204" pitchFamily="34" charset="0"/>
              <a:buChar char="•"/>
            </a:pPr>
            <a:r>
              <a:rPr lang="en-US" sz="3200"/>
              <a:t>Protective Systems now can improve a bridges condition rating.</a:t>
            </a:r>
          </a:p>
          <a:p>
            <a:pPr marL="457200" indent="-457200">
              <a:buFont typeface="Arial" panose="020B0604020202020204" pitchFamily="34" charset="0"/>
              <a:buChar char="•"/>
            </a:pPr>
            <a:r>
              <a:rPr lang="en-US" sz="3200"/>
              <a:t>Initiates a defect level analysis rather than element level.</a:t>
            </a:r>
          </a:p>
          <a:p>
            <a:pPr marL="457200" indent="-457200">
              <a:buFont typeface="Arial" panose="020B0604020202020204" pitchFamily="34" charset="0"/>
              <a:buChar char="•"/>
            </a:pPr>
            <a:r>
              <a:rPr lang="en-US" sz="3200"/>
              <a:t>Helps correct irregularities due to different element quantities (SF, EA, LF).</a:t>
            </a:r>
          </a:p>
        </p:txBody>
      </p:sp>
      <p:sp>
        <p:nvSpPr>
          <p:cNvPr id="4" name="Title 7">
            <a:extLst>
              <a:ext uri="{FF2B5EF4-FFF2-40B4-BE49-F238E27FC236}">
                <a16:creationId xmlns:a16="http://schemas.microsoft.com/office/drawing/2014/main" id="{7D1D4C37-6DCC-EB7D-72D8-573A40EEF50C}"/>
              </a:ext>
            </a:extLst>
          </p:cNvPr>
          <p:cNvSpPr txBox="1">
            <a:spLocks/>
          </p:cNvSpPr>
          <p:nvPr/>
        </p:nvSpPr>
        <p:spPr>
          <a:xfrm>
            <a:off x="7053137" y="5834384"/>
            <a:ext cx="15773400" cy="198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a:t>Questions?</a:t>
            </a:r>
          </a:p>
        </p:txBody>
      </p:sp>
    </p:spTree>
    <p:extLst>
      <p:ext uri="{BB962C8B-B14F-4D97-AF65-F5344CB8AC3E}">
        <p14:creationId xmlns:p14="http://schemas.microsoft.com/office/powerpoint/2010/main" val="2078194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D2159-0FE9-C37E-9A22-70B6581B2B15}"/>
              </a:ext>
            </a:extLst>
          </p:cNvPr>
          <p:cNvSpPr>
            <a:spLocks noGrp="1"/>
          </p:cNvSpPr>
          <p:nvPr>
            <p:ph type="title"/>
          </p:nvPr>
        </p:nvSpPr>
        <p:spPr/>
        <p:txBody>
          <a:bodyPr/>
          <a:lstStyle/>
          <a:p>
            <a:r>
              <a:rPr lang="en-US"/>
              <a:t>Disclaimer</a:t>
            </a:r>
          </a:p>
        </p:txBody>
      </p:sp>
      <p:sp>
        <p:nvSpPr>
          <p:cNvPr id="3" name="Content Placeholder 2">
            <a:extLst>
              <a:ext uri="{FF2B5EF4-FFF2-40B4-BE49-F238E27FC236}">
                <a16:creationId xmlns:a16="http://schemas.microsoft.com/office/drawing/2014/main" id="{A6CE3408-B7C7-AFFA-EE7C-7BF59EEA9D1E}"/>
              </a:ext>
            </a:extLst>
          </p:cNvPr>
          <p:cNvSpPr>
            <a:spLocks noGrp="1"/>
          </p:cNvSpPr>
          <p:nvPr>
            <p:ph idx="1"/>
          </p:nvPr>
        </p:nvSpPr>
        <p:spPr/>
        <p:txBody>
          <a:bodyPr>
            <a:normAutofit fontScale="92500" lnSpcReduction="10000"/>
          </a:bodyPr>
          <a:lstStyle/>
          <a:p>
            <a:r>
              <a:rPr lang="en-US" sz="3200"/>
              <a:t>This converter was developed, tested, reviewed, calibrated, double-checked, tweaked, adjusted, fine-tuned, and finalized using methodologies, data sets, and input specifically derived from, guided by, and in compliance with the standards, protocols, and recommendations provided by Caltrans—the California Department of Transportation—as well as applicable guidance from regional branches of the Federal Highway Administration, hereinafter referred to as FHWA. This tool, its associated outputs, implications, extrapolations, assumptions, interpretations, and/or any conclusions drawn from its use, are therefore intended for applications aligned with those particular jurisdictions. Any use, application, replication, deployment, reliance upon, or extrapolation of this converter outside the state of California—or any jurisdiction not explicitly aligned with the originating Caltrans and regional FHWA guidelines—is hereby undertaken solely and entirely at the user’s own risk, discretion, and liability. No warranty, guarantee, promise, assurance, or suggestion of fitness for use in other states, territories, municipalities, agencies, counties, sovereign lands, or planetary bodies is expressed or implied. The developers assume no responsibility for errors, omissions, misinterpretations, regulatory non-compliance, unintended infrastructure consequences, misaligned policy decisions, or unexpected time travel anomalies that may result from such external use. Proceed accordingly</a:t>
            </a:r>
            <a:endParaRPr lang="en-US" sz="4400"/>
          </a:p>
        </p:txBody>
      </p:sp>
    </p:spTree>
    <p:extLst>
      <p:ext uri="{BB962C8B-B14F-4D97-AF65-F5344CB8AC3E}">
        <p14:creationId xmlns:p14="http://schemas.microsoft.com/office/powerpoint/2010/main" val="3054326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09D22-F395-3692-4F42-73E1654DD70F}"/>
              </a:ext>
            </a:extLst>
          </p:cNvPr>
          <p:cNvSpPr>
            <a:spLocks noGrp="1"/>
          </p:cNvSpPr>
          <p:nvPr>
            <p:ph type="title"/>
          </p:nvPr>
        </p:nvSpPr>
        <p:spPr/>
        <p:txBody>
          <a:bodyPr/>
          <a:lstStyle/>
          <a:p>
            <a:r>
              <a:rPr lang="en-US"/>
              <a:t>What’s a Converter?</a:t>
            </a:r>
          </a:p>
        </p:txBody>
      </p:sp>
      <p:sp>
        <p:nvSpPr>
          <p:cNvPr id="4" name="Text Placeholder 3">
            <a:extLst>
              <a:ext uri="{FF2B5EF4-FFF2-40B4-BE49-F238E27FC236}">
                <a16:creationId xmlns:a16="http://schemas.microsoft.com/office/drawing/2014/main" id="{AE892735-1EF7-19E4-D5F7-9871141AEFD2}"/>
              </a:ext>
            </a:extLst>
          </p:cNvPr>
          <p:cNvSpPr>
            <a:spLocks noGrp="1"/>
          </p:cNvSpPr>
          <p:nvPr>
            <p:ph type="body" sz="half" idx="2"/>
          </p:nvPr>
        </p:nvSpPr>
        <p:spPr/>
        <p:txBody>
          <a:bodyPr/>
          <a:lstStyle/>
          <a:p>
            <a:r>
              <a:rPr lang="en-US" sz="4000"/>
              <a:t>The Converter/Translator converts the element inspection data to a correlated component rating.</a:t>
            </a:r>
          </a:p>
          <a:p>
            <a:r>
              <a:rPr lang="en-US" sz="4000"/>
              <a:t>It is used to improve consistency between inspectors.</a:t>
            </a:r>
          </a:p>
          <a:p>
            <a:endParaRPr lang="en-US"/>
          </a:p>
        </p:txBody>
      </p:sp>
      <p:pic>
        <p:nvPicPr>
          <p:cNvPr id="2050" name="Picture 2">
            <a:extLst>
              <a:ext uri="{FF2B5EF4-FFF2-40B4-BE49-F238E27FC236}">
                <a16:creationId xmlns:a16="http://schemas.microsoft.com/office/drawing/2014/main" id="{DCACDB85-02D1-AFEA-CF28-55F031CDF0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2105891"/>
            <a:ext cx="8765002" cy="6075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883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D2159-0FE9-C37E-9A22-70B6581B2B15}"/>
              </a:ext>
            </a:extLst>
          </p:cNvPr>
          <p:cNvSpPr>
            <a:spLocks noGrp="1"/>
          </p:cNvSpPr>
          <p:nvPr>
            <p:ph type="title"/>
          </p:nvPr>
        </p:nvSpPr>
        <p:spPr/>
        <p:txBody>
          <a:bodyPr/>
          <a:lstStyle/>
          <a:p>
            <a:r>
              <a:rPr lang="en-US"/>
              <a:t>History of the Converter</a:t>
            </a:r>
          </a:p>
        </p:txBody>
      </p:sp>
      <p:sp>
        <p:nvSpPr>
          <p:cNvPr id="3" name="Content Placeholder 2">
            <a:extLst>
              <a:ext uri="{FF2B5EF4-FFF2-40B4-BE49-F238E27FC236}">
                <a16:creationId xmlns:a16="http://schemas.microsoft.com/office/drawing/2014/main" id="{A6CE3408-B7C7-AFFA-EE7C-7BF59EEA9D1E}"/>
              </a:ext>
            </a:extLst>
          </p:cNvPr>
          <p:cNvSpPr>
            <a:spLocks noGrp="1"/>
          </p:cNvSpPr>
          <p:nvPr>
            <p:ph idx="1"/>
          </p:nvPr>
        </p:nvSpPr>
        <p:spPr/>
        <p:txBody>
          <a:bodyPr>
            <a:normAutofit/>
          </a:bodyPr>
          <a:lstStyle/>
          <a:p>
            <a:r>
              <a:rPr lang="en-US" sz="4400"/>
              <a:t>Caltrans has been using a converter/translator since 1997</a:t>
            </a:r>
          </a:p>
          <a:p>
            <a:r>
              <a:rPr lang="en-US" sz="4400"/>
              <a:t>Initially used the FHWA translator</a:t>
            </a:r>
          </a:p>
          <a:p>
            <a:r>
              <a:rPr lang="en-US" sz="4400"/>
              <a:t>Updated the converter in 2014 and 2016.</a:t>
            </a:r>
          </a:p>
          <a:p>
            <a:r>
              <a:rPr lang="en-US" sz="4400"/>
              <a:t>Added the ability for the inspector to override the ratings in 2016.</a:t>
            </a:r>
          </a:p>
          <a:p>
            <a:r>
              <a:rPr lang="en-US" sz="4400"/>
              <a:t>Latest update in 2024 for compliance with SNBI</a:t>
            </a:r>
          </a:p>
        </p:txBody>
      </p:sp>
      <p:pic>
        <p:nvPicPr>
          <p:cNvPr id="1026" name="Picture 2" descr="logo">
            <a:extLst>
              <a:ext uri="{FF2B5EF4-FFF2-40B4-BE49-F238E27FC236}">
                <a16:creationId xmlns:a16="http://schemas.microsoft.com/office/drawing/2014/main" id="{3E20A4F8-36FF-9F4A-A257-B6454607D1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5222" y="925223"/>
            <a:ext cx="7404397" cy="1234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693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1AD69-E372-731C-C7F5-B5E17BE401D0}"/>
              </a:ext>
            </a:extLst>
          </p:cNvPr>
          <p:cNvSpPr>
            <a:spLocks noGrp="1"/>
          </p:cNvSpPr>
          <p:nvPr>
            <p:ph type="title"/>
          </p:nvPr>
        </p:nvSpPr>
        <p:spPr>
          <a:xfrm>
            <a:off x="559232" y="203489"/>
            <a:ext cx="5675313" cy="1063336"/>
          </a:xfrm>
        </p:spPr>
        <p:txBody>
          <a:bodyPr/>
          <a:lstStyle/>
          <a:p>
            <a:r>
              <a:rPr lang="en-US"/>
              <a:t>CT NBIS Converter</a:t>
            </a:r>
          </a:p>
        </p:txBody>
      </p:sp>
      <p:pic>
        <p:nvPicPr>
          <p:cNvPr id="6" name="Content Placeholder 5">
            <a:extLst>
              <a:ext uri="{FF2B5EF4-FFF2-40B4-BE49-F238E27FC236}">
                <a16:creationId xmlns:a16="http://schemas.microsoft.com/office/drawing/2014/main" id="{19DCE532-C6D6-6514-07D0-0F4E3FBEB668}"/>
              </a:ext>
            </a:extLst>
          </p:cNvPr>
          <p:cNvPicPr>
            <a:picLocks noGrp="1" noChangeAspect="1"/>
          </p:cNvPicPr>
          <p:nvPr>
            <p:ph idx="1"/>
          </p:nvPr>
        </p:nvPicPr>
        <p:blipFill>
          <a:blip r:embed="rId2"/>
          <a:stretch>
            <a:fillRect/>
          </a:stretch>
        </p:blipFill>
        <p:spPr>
          <a:xfrm>
            <a:off x="8699409" y="453664"/>
            <a:ext cx="9195613" cy="8350611"/>
          </a:xfrm>
        </p:spPr>
      </p:pic>
      <p:sp>
        <p:nvSpPr>
          <p:cNvPr id="4" name="Text Placeholder 3">
            <a:extLst>
              <a:ext uri="{FF2B5EF4-FFF2-40B4-BE49-F238E27FC236}">
                <a16:creationId xmlns:a16="http://schemas.microsoft.com/office/drawing/2014/main" id="{612A845A-4508-676B-E429-5D815B3D31E8}"/>
              </a:ext>
            </a:extLst>
          </p:cNvPr>
          <p:cNvSpPr>
            <a:spLocks noGrp="1"/>
          </p:cNvSpPr>
          <p:nvPr>
            <p:ph type="body" sz="half" idx="2"/>
          </p:nvPr>
        </p:nvSpPr>
        <p:spPr>
          <a:xfrm>
            <a:off x="392978" y="1502208"/>
            <a:ext cx="6624638" cy="5718175"/>
          </a:xfrm>
        </p:spPr>
        <p:txBody>
          <a:bodyPr>
            <a:normAutofit/>
          </a:bodyPr>
          <a:lstStyle/>
          <a:p>
            <a:pPr marL="285750" indent="-285750">
              <a:buFont typeface="Arial" panose="020B0604020202020204" pitchFamily="34" charset="0"/>
              <a:buChar char="•"/>
            </a:pPr>
            <a:r>
              <a:rPr lang="en-US" sz="2800"/>
              <a:t>Used different weighting for different elements but used consistent percentages for all elements or defects.</a:t>
            </a:r>
          </a:p>
        </p:txBody>
      </p:sp>
      <p:pic>
        <p:nvPicPr>
          <p:cNvPr id="7" name="Picture 6">
            <a:extLst>
              <a:ext uri="{FF2B5EF4-FFF2-40B4-BE49-F238E27FC236}">
                <a16:creationId xmlns:a16="http://schemas.microsoft.com/office/drawing/2014/main" id="{BF19E6B6-35BF-795D-FE87-C924F4791E61}"/>
              </a:ext>
            </a:extLst>
          </p:cNvPr>
          <p:cNvPicPr>
            <a:picLocks noChangeAspect="1"/>
          </p:cNvPicPr>
          <p:nvPr/>
        </p:nvPicPr>
        <p:blipFill>
          <a:blip r:embed="rId3"/>
          <a:stretch>
            <a:fillRect/>
          </a:stretch>
        </p:blipFill>
        <p:spPr>
          <a:xfrm>
            <a:off x="559232" y="3882737"/>
            <a:ext cx="7384473" cy="4153766"/>
          </a:xfrm>
          <a:prstGeom prst="rect">
            <a:avLst/>
          </a:prstGeom>
        </p:spPr>
      </p:pic>
    </p:spTree>
    <p:extLst>
      <p:ext uri="{BB962C8B-B14F-4D97-AF65-F5344CB8AC3E}">
        <p14:creationId xmlns:p14="http://schemas.microsoft.com/office/powerpoint/2010/main" val="2355440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04A9E-D27D-7E24-B16D-DD7CCF4AD897}"/>
              </a:ext>
            </a:extLst>
          </p:cNvPr>
          <p:cNvSpPr>
            <a:spLocks noGrp="1"/>
          </p:cNvSpPr>
          <p:nvPr>
            <p:ph type="title"/>
          </p:nvPr>
        </p:nvSpPr>
        <p:spPr/>
        <p:txBody>
          <a:bodyPr/>
          <a:lstStyle/>
          <a:p>
            <a:r>
              <a:rPr lang="en-US"/>
              <a:t>Problems with our NBIS Current Converter</a:t>
            </a:r>
          </a:p>
        </p:txBody>
      </p:sp>
      <p:sp>
        <p:nvSpPr>
          <p:cNvPr id="3" name="Text Placeholder 2">
            <a:extLst>
              <a:ext uri="{FF2B5EF4-FFF2-40B4-BE49-F238E27FC236}">
                <a16:creationId xmlns:a16="http://schemas.microsoft.com/office/drawing/2014/main" id="{2919C92F-06B2-779E-1F2F-6071163B0258}"/>
              </a:ext>
            </a:extLst>
          </p:cNvPr>
          <p:cNvSpPr>
            <a:spLocks noGrp="1"/>
          </p:cNvSpPr>
          <p:nvPr>
            <p:ph type="body" idx="1"/>
          </p:nvPr>
        </p:nvSpPr>
        <p:spPr/>
        <p:txBody>
          <a:bodyPr/>
          <a:lstStyle/>
          <a:p>
            <a:r>
              <a:rPr lang="en-US"/>
              <a:t>Bridge Deck Defects	</a:t>
            </a:r>
          </a:p>
        </p:txBody>
      </p:sp>
      <p:sp>
        <p:nvSpPr>
          <p:cNvPr id="4" name="Content Placeholder 3">
            <a:extLst>
              <a:ext uri="{FF2B5EF4-FFF2-40B4-BE49-F238E27FC236}">
                <a16:creationId xmlns:a16="http://schemas.microsoft.com/office/drawing/2014/main" id="{8D7480EF-7CE5-125F-2A83-CB7DFCDB786C}"/>
              </a:ext>
            </a:extLst>
          </p:cNvPr>
          <p:cNvSpPr>
            <a:spLocks noGrp="1"/>
          </p:cNvSpPr>
          <p:nvPr>
            <p:ph sz="half" idx="2"/>
          </p:nvPr>
        </p:nvSpPr>
        <p:spPr>
          <a:xfrm>
            <a:off x="1260475" y="3757613"/>
            <a:ext cx="5440576" cy="5527675"/>
          </a:xfrm>
        </p:spPr>
        <p:txBody>
          <a:bodyPr/>
          <a:lstStyle/>
          <a:p>
            <a:r>
              <a:rPr lang="en-US"/>
              <a:t>Defects have different severity.</a:t>
            </a:r>
          </a:p>
          <a:p>
            <a:r>
              <a:rPr lang="en-US"/>
              <a:t>A delamination is not equivalent to a crack</a:t>
            </a:r>
          </a:p>
          <a:p>
            <a:endParaRPr lang="en-US"/>
          </a:p>
          <a:p>
            <a:endParaRPr lang="en-US"/>
          </a:p>
        </p:txBody>
      </p:sp>
      <p:sp>
        <p:nvSpPr>
          <p:cNvPr id="5" name="Text Placeholder 4">
            <a:extLst>
              <a:ext uri="{FF2B5EF4-FFF2-40B4-BE49-F238E27FC236}">
                <a16:creationId xmlns:a16="http://schemas.microsoft.com/office/drawing/2014/main" id="{1248CDEF-9DF2-BF61-2369-8B4FB2A84916}"/>
              </a:ext>
            </a:extLst>
          </p:cNvPr>
          <p:cNvSpPr>
            <a:spLocks noGrp="1"/>
          </p:cNvSpPr>
          <p:nvPr>
            <p:ph type="body" sz="quarter" idx="3"/>
          </p:nvPr>
        </p:nvSpPr>
        <p:spPr>
          <a:xfrm>
            <a:off x="7928264" y="2510433"/>
            <a:ext cx="7775575" cy="1235075"/>
          </a:xfrm>
        </p:spPr>
        <p:txBody>
          <a:bodyPr/>
          <a:lstStyle/>
          <a:p>
            <a:r>
              <a:rPr lang="en-US"/>
              <a:t>Element Fidelity</a:t>
            </a:r>
          </a:p>
        </p:txBody>
      </p:sp>
      <p:sp>
        <p:nvSpPr>
          <p:cNvPr id="6" name="Content Placeholder 5">
            <a:extLst>
              <a:ext uri="{FF2B5EF4-FFF2-40B4-BE49-F238E27FC236}">
                <a16:creationId xmlns:a16="http://schemas.microsoft.com/office/drawing/2014/main" id="{2A49D123-96B7-4DFF-7FFF-3D22D7027DEF}"/>
              </a:ext>
            </a:extLst>
          </p:cNvPr>
          <p:cNvSpPr>
            <a:spLocks noGrp="1"/>
          </p:cNvSpPr>
          <p:nvPr>
            <p:ph sz="quarter" idx="4"/>
          </p:nvPr>
        </p:nvSpPr>
        <p:spPr>
          <a:xfrm>
            <a:off x="7852129" y="3745508"/>
            <a:ext cx="5132643" cy="5527675"/>
          </a:xfrm>
        </p:spPr>
        <p:txBody>
          <a:bodyPr/>
          <a:lstStyle/>
          <a:p>
            <a:r>
              <a:rPr lang="en-US"/>
              <a:t>Square Foot</a:t>
            </a:r>
          </a:p>
          <a:p>
            <a:r>
              <a:rPr lang="en-US"/>
              <a:t>Linear Foot</a:t>
            </a:r>
          </a:p>
          <a:p>
            <a:r>
              <a:rPr lang="en-US"/>
              <a:t>Each</a:t>
            </a:r>
          </a:p>
        </p:txBody>
      </p:sp>
      <p:pic>
        <p:nvPicPr>
          <p:cNvPr id="7" name="Picture 6">
            <a:extLst>
              <a:ext uri="{FF2B5EF4-FFF2-40B4-BE49-F238E27FC236}">
                <a16:creationId xmlns:a16="http://schemas.microsoft.com/office/drawing/2014/main" id="{F750EDBC-5796-7DE0-2D4E-1B9E19FA19D8}"/>
              </a:ext>
            </a:extLst>
          </p:cNvPr>
          <p:cNvPicPr>
            <a:picLocks noChangeAspect="1"/>
          </p:cNvPicPr>
          <p:nvPr/>
        </p:nvPicPr>
        <p:blipFill>
          <a:blip r:embed="rId2"/>
          <a:srcRect t="66593" r="453"/>
          <a:stretch/>
        </p:blipFill>
        <p:spPr>
          <a:xfrm>
            <a:off x="1260475" y="6529388"/>
            <a:ext cx="11749922" cy="3579943"/>
          </a:xfrm>
          <a:prstGeom prst="rect">
            <a:avLst/>
          </a:prstGeom>
        </p:spPr>
      </p:pic>
      <p:sp>
        <p:nvSpPr>
          <p:cNvPr id="12" name="Content Placeholder 5">
            <a:extLst>
              <a:ext uri="{FF2B5EF4-FFF2-40B4-BE49-F238E27FC236}">
                <a16:creationId xmlns:a16="http://schemas.microsoft.com/office/drawing/2014/main" id="{9CDD0C8B-2766-0105-7321-2705D9F6F826}"/>
              </a:ext>
            </a:extLst>
          </p:cNvPr>
          <p:cNvSpPr txBox="1">
            <a:spLocks/>
          </p:cNvSpPr>
          <p:nvPr/>
        </p:nvSpPr>
        <p:spPr>
          <a:xfrm>
            <a:off x="12884676" y="3789218"/>
            <a:ext cx="5132643" cy="55276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State 3 cracking remains after treatment causing protective systems to not influence the bridge rating.</a:t>
            </a:r>
          </a:p>
        </p:txBody>
      </p:sp>
      <p:sp>
        <p:nvSpPr>
          <p:cNvPr id="13" name="Text Placeholder 2">
            <a:extLst>
              <a:ext uri="{FF2B5EF4-FFF2-40B4-BE49-F238E27FC236}">
                <a16:creationId xmlns:a16="http://schemas.microsoft.com/office/drawing/2014/main" id="{C6C102FF-B6E9-9860-BCFF-C47EBF05CFA9}"/>
              </a:ext>
            </a:extLst>
          </p:cNvPr>
          <p:cNvSpPr txBox="1">
            <a:spLocks/>
          </p:cNvSpPr>
          <p:nvPr/>
        </p:nvSpPr>
        <p:spPr>
          <a:xfrm>
            <a:off x="12884676" y="2497254"/>
            <a:ext cx="7735888" cy="123507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Protective Systems	</a:t>
            </a:r>
          </a:p>
        </p:txBody>
      </p:sp>
    </p:spTree>
    <p:extLst>
      <p:ext uri="{BB962C8B-B14F-4D97-AF65-F5344CB8AC3E}">
        <p14:creationId xmlns:p14="http://schemas.microsoft.com/office/powerpoint/2010/main" val="1262501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F9DC3-EC85-94B3-3EFB-1A51361FC25D}"/>
              </a:ext>
            </a:extLst>
          </p:cNvPr>
          <p:cNvSpPr>
            <a:spLocks noGrp="1"/>
          </p:cNvSpPr>
          <p:nvPr>
            <p:ph type="title"/>
          </p:nvPr>
        </p:nvSpPr>
        <p:spPr/>
        <p:txBody>
          <a:bodyPr/>
          <a:lstStyle/>
          <a:p>
            <a:r>
              <a:rPr lang="en-US"/>
              <a:t>SNBI</a:t>
            </a:r>
          </a:p>
        </p:txBody>
      </p:sp>
      <p:sp>
        <p:nvSpPr>
          <p:cNvPr id="3" name="Text Placeholder 2">
            <a:extLst>
              <a:ext uri="{FF2B5EF4-FFF2-40B4-BE49-F238E27FC236}">
                <a16:creationId xmlns:a16="http://schemas.microsoft.com/office/drawing/2014/main" id="{27B12244-66C2-2C06-A1B7-1691E32FFED5}"/>
              </a:ext>
            </a:extLst>
          </p:cNvPr>
          <p:cNvSpPr>
            <a:spLocks noGrp="1"/>
          </p:cNvSpPr>
          <p:nvPr>
            <p:ph type="body" sz="half" idx="2"/>
          </p:nvPr>
        </p:nvSpPr>
        <p:spPr/>
        <p:txBody>
          <a:bodyPr/>
          <a:lstStyle/>
          <a:p>
            <a:r>
              <a:rPr lang="en-US" sz="1800"/>
              <a:t>The SNBI gives guidance with a direct correlation between the component ratings and the quantity and severity of defects.</a:t>
            </a:r>
          </a:p>
          <a:p>
            <a:r>
              <a:rPr lang="en-US" sz="1800"/>
              <a:t>Component ratings are defined in Table 20 (Page 240)</a:t>
            </a:r>
          </a:p>
          <a:p>
            <a:r>
              <a:rPr lang="en-US" sz="1800"/>
              <a:t>Appendix C (Page 331) Defines the Defect Severity</a:t>
            </a:r>
          </a:p>
          <a:p>
            <a:r>
              <a:rPr lang="en-US" sz="1800"/>
              <a:t>The quantity of defects (Isolated, Some, Widespread) is not specifically defined.</a:t>
            </a:r>
          </a:p>
          <a:p>
            <a:r>
              <a:rPr lang="en-US" sz="1800"/>
              <a:t>Our converter defines these quantity thresholds.</a:t>
            </a:r>
          </a:p>
          <a:p>
            <a:endParaRPr lang="en-US"/>
          </a:p>
          <a:p>
            <a:endParaRPr lang="en-US"/>
          </a:p>
          <a:p>
            <a:endParaRPr lang="en-US"/>
          </a:p>
          <a:p>
            <a:endParaRPr lang="en-US"/>
          </a:p>
          <a:p>
            <a:endParaRPr lang="en-US"/>
          </a:p>
        </p:txBody>
      </p:sp>
      <p:pic>
        <p:nvPicPr>
          <p:cNvPr id="5" name="Picture 4">
            <a:extLst>
              <a:ext uri="{FF2B5EF4-FFF2-40B4-BE49-F238E27FC236}">
                <a16:creationId xmlns:a16="http://schemas.microsoft.com/office/drawing/2014/main" id="{5D28B75D-5CAD-36B0-3EBC-EC508897A647}"/>
              </a:ext>
            </a:extLst>
          </p:cNvPr>
          <p:cNvPicPr>
            <a:picLocks noChangeAspect="1"/>
          </p:cNvPicPr>
          <p:nvPr/>
        </p:nvPicPr>
        <p:blipFill>
          <a:blip r:embed="rId2"/>
          <a:stretch>
            <a:fillRect/>
          </a:stretch>
        </p:blipFill>
        <p:spPr>
          <a:xfrm>
            <a:off x="220663" y="0"/>
            <a:ext cx="1988882" cy="2563091"/>
          </a:xfrm>
          <a:prstGeom prst="rect">
            <a:avLst/>
          </a:prstGeom>
        </p:spPr>
      </p:pic>
      <p:pic>
        <p:nvPicPr>
          <p:cNvPr id="7" name="Picture 6">
            <a:extLst>
              <a:ext uri="{FF2B5EF4-FFF2-40B4-BE49-F238E27FC236}">
                <a16:creationId xmlns:a16="http://schemas.microsoft.com/office/drawing/2014/main" id="{392F754C-DA9B-36F4-0CDA-4E23A1CE7135}"/>
              </a:ext>
            </a:extLst>
          </p:cNvPr>
          <p:cNvPicPr>
            <a:picLocks noChangeAspect="1"/>
          </p:cNvPicPr>
          <p:nvPr/>
        </p:nvPicPr>
        <p:blipFill>
          <a:blip r:embed="rId3"/>
          <a:stretch>
            <a:fillRect/>
          </a:stretch>
        </p:blipFill>
        <p:spPr>
          <a:xfrm>
            <a:off x="8785946" y="198266"/>
            <a:ext cx="9502054" cy="6484388"/>
          </a:xfrm>
          <a:prstGeom prst="rect">
            <a:avLst/>
          </a:prstGeom>
        </p:spPr>
      </p:pic>
      <p:pic>
        <p:nvPicPr>
          <p:cNvPr id="9" name="Picture 8">
            <a:extLst>
              <a:ext uri="{FF2B5EF4-FFF2-40B4-BE49-F238E27FC236}">
                <a16:creationId xmlns:a16="http://schemas.microsoft.com/office/drawing/2014/main" id="{8290AEF2-0FDE-838E-1D3E-178A8EBCE537}"/>
              </a:ext>
            </a:extLst>
          </p:cNvPr>
          <p:cNvPicPr>
            <a:picLocks noChangeAspect="1"/>
          </p:cNvPicPr>
          <p:nvPr/>
        </p:nvPicPr>
        <p:blipFill>
          <a:blip r:embed="rId4"/>
          <a:stretch>
            <a:fillRect/>
          </a:stretch>
        </p:blipFill>
        <p:spPr>
          <a:xfrm>
            <a:off x="709612" y="6481303"/>
            <a:ext cx="8076334" cy="3527767"/>
          </a:xfrm>
          <a:prstGeom prst="rect">
            <a:avLst/>
          </a:prstGeom>
        </p:spPr>
      </p:pic>
    </p:spTree>
    <p:extLst>
      <p:ext uri="{BB962C8B-B14F-4D97-AF65-F5344CB8AC3E}">
        <p14:creationId xmlns:p14="http://schemas.microsoft.com/office/powerpoint/2010/main" val="432604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F5BAC-B72C-6D53-2D81-B69433C0CD87}"/>
              </a:ext>
            </a:extLst>
          </p:cNvPr>
          <p:cNvSpPr>
            <a:spLocks noGrp="1"/>
          </p:cNvSpPr>
          <p:nvPr>
            <p:ph type="title"/>
          </p:nvPr>
        </p:nvSpPr>
        <p:spPr/>
        <p:txBody>
          <a:bodyPr/>
          <a:lstStyle/>
          <a:p>
            <a:r>
              <a:rPr lang="en-US"/>
              <a:t>New SNBI Converter</a:t>
            </a:r>
          </a:p>
        </p:txBody>
      </p:sp>
      <p:sp>
        <p:nvSpPr>
          <p:cNvPr id="3" name="Content Placeholder 2">
            <a:extLst>
              <a:ext uri="{FF2B5EF4-FFF2-40B4-BE49-F238E27FC236}">
                <a16:creationId xmlns:a16="http://schemas.microsoft.com/office/drawing/2014/main" id="{280E57F9-FAC1-DDDE-4056-DD44CE524B05}"/>
              </a:ext>
            </a:extLst>
          </p:cNvPr>
          <p:cNvSpPr>
            <a:spLocks noGrp="1"/>
          </p:cNvSpPr>
          <p:nvPr>
            <p:ph sz="half" idx="1"/>
          </p:nvPr>
        </p:nvSpPr>
        <p:spPr/>
        <p:txBody>
          <a:bodyPr/>
          <a:lstStyle/>
          <a:p>
            <a:r>
              <a:rPr lang="en-US"/>
              <a:t>The new converter strives to modernize our converter to the SNBI but also to correct the deficiencies of the existing converter. </a:t>
            </a:r>
          </a:p>
          <a:p>
            <a:pPr lvl="1"/>
            <a:r>
              <a:rPr lang="en-US"/>
              <a:t>Defect severity</a:t>
            </a:r>
          </a:p>
          <a:p>
            <a:pPr lvl="1"/>
            <a:r>
              <a:rPr lang="en-US"/>
              <a:t>Element Fidelity</a:t>
            </a:r>
          </a:p>
          <a:p>
            <a:pPr lvl="1"/>
            <a:r>
              <a:rPr lang="en-US"/>
              <a:t>Protective Systems</a:t>
            </a:r>
          </a:p>
          <a:p>
            <a:r>
              <a:rPr lang="en-US"/>
              <a:t>New converter has a 2 different algorithms for Deck and Super, Sub, and Culvert Ratings.</a:t>
            </a:r>
          </a:p>
          <a:p>
            <a:pPr marL="285750" indent="-285750">
              <a:lnSpc>
                <a:spcPts val="3100"/>
              </a:lnSpc>
              <a:buFont typeface="Arial" panose="020B0604020202020204" pitchFamily="34" charset="0"/>
              <a:buChar char="•"/>
            </a:pPr>
            <a:r>
              <a:rPr lang="en-US" sz="2800"/>
              <a:t>The Deck Component Rating is calculated in 2 parts. </a:t>
            </a:r>
          </a:p>
          <a:p>
            <a:pPr marL="742950" lvl="1" indent="-285750"/>
            <a:r>
              <a:rPr lang="en-US" sz="2800"/>
              <a:t>The General Deck Defects</a:t>
            </a:r>
          </a:p>
          <a:p>
            <a:pPr marL="742950" lvl="1" indent="-285750"/>
            <a:r>
              <a:rPr lang="en-US" sz="2800"/>
              <a:t>The Spalling/Delamination Defect</a:t>
            </a:r>
          </a:p>
          <a:p>
            <a:pPr marL="457200" indent="-457200">
              <a:lnSpc>
                <a:spcPts val="3000"/>
              </a:lnSpc>
              <a:buFont typeface="Arial" panose="020B0604020202020204" pitchFamily="34" charset="0"/>
              <a:buChar char="•"/>
            </a:pPr>
            <a:r>
              <a:rPr lang="en-US" sz="2800"/>
              <a:t>Then uses the lowest of the 2 calculations for the Deck Component Rating.</a:t>
            </a:r>
          </a:p>
          <a:p>
            <a:endParaRPr lang="en-US"/>
          </a:p>
          <a:p>
            <a:pPr lvl="1"/>
            <a:endParaRPr lang="en-US"/>
          </a:p>
          <a:p>
            <a:pPr lvl="1"/>
            <a:endParaRPr lang="en-US"/>
          </a:p>
          <a:p>
            <a:endParaRPr lang="en-US"/>
          </a:p>
          <a:p>
            <a:pPr marL="457200" lvl="1" indent="0">
              <a:buNone/>
            </a:pPr>
            <a:endParaRPr lang="en-US"/>
          </a:p>
          <a:p>
            <a:pPr marL="457200" lvl="1" indent="0">
              <a:buNone/>
            </a:pPr>
            <a:endParaRPr lang="en-US"/>
          </a:p>
          <a:p>
            <a:pPr lvl="1"/>
            <a:endParaRPr lang="en-US"/>
          </a:p>
          <a:p>
            <a:pPr lvl="1"/>
            <a:endParaRPr lang="en-US"/>
          </a:p>
        </p:txBody>
      </p:sp>
      <p:pic>
        <p:nvPicPr>
          <p:cNvPr id="5" name="Picture 2" descr="logo">
            <a:extLst>
              <a:ext uri="{FF2B5EF4-FFF2-40B4-BE49-F238E27FC236}">
                <a16:creationId xmlns:a16="http://schemas.microsoft.com/office/drawing/2014/main" id="{E151AA7D-4D8D-15FF-6F91-F9FA66456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5122" y="424728"/>
            <a:ext cx="4522134" cy="75368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E426806C-D2A3-63E9-1113-EABFCBBD1442}"/>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9220199" y="2296680"/>
            <a:ext cx="8846127" cy="6634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293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09D22-F395-3692-4F42-73E1654DD70F}"/>
              </a:ext>
            </a:extLst>
          </p:cNvPr>
          <p:cNvSpPr>
            <a:spLocks noGrp="1"/>
          </p:cNvSpPr>
          <p:nvPr>
            <p:ph type="title"/>
          </p:nvPr>
        </p:nvSpPr>
        <p:spPr/>
        <p:txBody>
          <a:bodyPr/>
          <a:lstStyle/>
          <a:p>
            <a:r>
              <a:rPr lang="en-US"/>
              <a:t>Deck Rating Converter</a:t>
            </a:r>
          </a:p>
        </p:txBody>
      </p:sp>
      <p:sp>
        <p:nvSpPr>
          <p:cNvPr id="4" name="Text Placeholder 3">
            <a:extLst>
              <a:ext uri="{FF2B5EF4-FFF2-40B4-BE49-F238E27FC236}">
                <a16:creationId xmlns:a16="http://schemas.microsoft.com/office/drawing/2014/main" id="{AE892735-1EF7-19E4-D5F7-9871141AEFD2}"/>
              </a:ext>
            </a:extLst>
          </p:cNvPr>
          <p:cNvSpPr>
            <a:spLocks noGrp="1"/>
          </p:cNvSpPr>
          <p:nvPr>
            <p:ph type="body" sz="half" idx="2"/>
          </p:nvPr>
        </p:nvSpPr>
        <p:spPr/>
        <p:txBody>
          <a:bodyPr/>
          <a:lstStyle/>
          <a:p>
            <a:pPr marL="285750" indent="-285750">
              <a:lnSpc>
                <a:spcPts val="3100"/>
              </a:lnSpc>
              <a:buFont typeface="Arial" panose="020B0604020202020204" pitchFamily="34" charset="0"/>
              <a:buChar char="•"/>
            </a:pPr>
            <a:r>
              <a:rPr lang="en-US" sz="3200"/>
              <a:t>1</a:t>
            </a:r>
            <a:r>
              <a:rPr lang="en-US" sz="3200" baseline="30000"/>
              <a:t>st</a:t>
            </a:r>
            <a:r>
              <a:rPr lang="en-US" sz="3200"/>
              <a:t>, the Allowable Defect Area is calculated.</a:t>
            </a:r>
          </a:p>
          <a:p>
            <a:pPr marL="285750" indent="-285750">
              <a:lnSpc>
                <a:spcPts val="3100"/>
              </a:lnSpc>
              <a:buFont typeface="Arial" panose="020B0604020202020204" pitchFamily="34" charset="0"/>
              <a:buChar char="•"/>
            </a:pPr>
            <a:r>
              <a:rPr lang="en-US" sz="3200"/>
              <a:t>Does not allow defects to count in areas of the deck with polyester/methacrylate in State 1.</a:t>
            </a:r>
          </a:p>
          <a:p>
            <a:pPr marL="285750" indent="-285750">
              <a:lnSpc>
                <a:spcPts val="3100"/>
              </a:lnSpc>
              <a:buFont typeface="Arial" panose="020B0604020202020204" pitchFamily="34" charset="0"/>
              <a:buChar char="•"/>
            </a:pPr>
            <a:endParaRPr lang="en-US" sz="3200"/>
          </a:p>
          <a:p>
            <a:pPr marL="285750" indent="-285750">
              <a:lnSpc>
                <a:spcPts val="3100"/>
              </a:lnSpc>
              <a:buFont typeface="Arial" panose="020B0604020202020204" pitchFamily="34" charset="0"/>
              <a:buChar char="•"/>
            </a:pPr>
            <a:r>
              <a:rPr lang="en-US" sz="3200"/>
              <a:t>Allowable Defects = 100 – (% Prot. Sys. St 1)</a:t>
            </a:r>
          </a:p>
          <a:p>
            <a:pPr marL="742950" lvl="1" indent="-285750">
              <a:lnSpc>
                <a:spcPts val="3100"/>
              </a:lnSpc>
            </a:pPr>
            <a:r>
              <a:rPr lang="en-US" sz="3200"/>
              <a:t>Ex. 90% of the deck area has protective system in St. 1. Allowable area is 10%.</a:t>
            </a:r>
          </a:p>
          <a:p>
            <a:endParaRPr lang="en-US"/>
          </a:p>
        </p:txBody>
      </p:sp>
      <p:pic>
        <p:nvPicPr>
          <p:cNvPr id="3" name="Picture 2">
            <a:extLst>
              <a:ext uri="{FF2B5EF4-FFF2-40B4-BE49-F238E27FC236}">
                <a16:creationId xmlns:a16="http://schemas.microsoft.com/office/drawing/2014/main" id="{0DF94BE2-A2F0-5081-9E58-970ED6626C53}"/>
              </a:ext>
            </a:extLst>
          </p:cNvPr>
          <p:cNvPicPr>
            <a:picLocks noChangeAspect="1"/>
          </p:cNvPicPr>
          <p:nvPr/>
        </p:nvPicPr>
        <p:blipFill>
          <a:blip r:embed="rId2"/>
          <a:stretch>
            <a:fillRect/>
          </a:stretch>
        </p:blipFill>
        <p:spPr>
          <a:xfrm>
            <a:off x="8143875" y="1824061"/>
            <a:ext cx="9907127" cy="6395964"/>
          </a:xfrm>
          <a:prstGeom prst="rect">
            <a:avLst/>
          </a:prstGeom>
        </p:spPr>
      </p:pic>
    </p:spTree>
    <p:extLst>
      <p:ext uri="{BB962C8B-B14F-4D97-AF65-F5344CB8AC3E}">
        <p14:creationId xmlns:p14="http://schemas.microsoft.com/office/powerpoint/2010/main" val="158849059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53D99D9C4FA84BB1C7AFE4FC6BBEAA" ma:contentTypeVersion="13" ma:contentTypeDescription="Create a new document." ma:contentTypeScope="" ma:versionID="e620097f229119f50ef685389d535bd7">
  <xsd:schema xmlns:xsd="http://www.w3.org/2001/XMLSchema" xmlns:xs="http://www.w3.org/2001/XMLSchema" xmlns:p="http://schemas.microsoft.com/office/2006/metadata/properties" xmlns:ns2="defe7441-4f2e-47e8-8e1b-02dd8a3c15a2" xmlns:ns3="3babfbcc-2ab7-4f98-b0a6-fd32de322351" targetNamespace="http://schemas.microsoft.com/office/2006/metadata/properties" ma:root="true" ma:fieldsID="d81b2398a1577d74e28917daeb2f036b" ns2:_="" ns3:_="">
    <xsd:import namespace="defe7441-4f2e-47e8-8e1b-02dd8a3c15a2"/>
    <xsd:import namespace="3babfbcc-2ab7-4f98-b0a6-fd32de32235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fe7441-4f2e-47e8-8e1b-02dd8a3c15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8230d01-0739-4509-9b60-28feaf59af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abfbcc-2ab7-4f98-b0a6-fd32de32235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1b65160-cab5-4fd0-9f87-42f11b5997f4}" ma:internalName="TaxCatchAll" ma:showField="CatchAllData" ma:web="3babfbcc-2ab7-4f98-b0a6-fd32de3223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babfbcc-2ab7-4f98-b0a6-fd32de322351" xsi:nil="true"/>
    <lcf76f155ced4ddcb4097134ff3c332f xmlns="defe7441-4f2e-47e8-8e1b-02dd8a3c15a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094E8F-FCF0-4727-BDB9-CE3F54F431FB}"/>
</file>

<file path=customXml/itemProps2.xml><?xml version="1.0" encoding="utf-8"?>
<ds:datastoreItem xmlns:ds="http://schemas.openxmlformats.org/officeDocument/2006/customXml" ds:itemID="{55E968D5-1B05-4ADB-96E1-FE6FE3F2DAA9}">
  <ds:schemaRefs>
    <ds:schemaRef ds:uri="873d1f22-e879-40f0-8486-dfa5b4540ec1"/>
    <ds:schemaRef ds:uri="948211e6-d5cb-4b41-909c-70a5cc5a586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F39614C-1838-4A88-9776-3C4F9E5CC7A0}">
  <ds:schemaRefs>
    <ds:schemaRef ds:uri="http://schemas.microsoft.com/sharepoint/v3/contenttype/forms"/>
  </ds:schemaRefs>
</ds:datastoreItem>
</file>

<file path=docMetadata/LabelInfo.xml><?xml version="1.0" encoding="utf-8"?>
<clbl:labelList xmlns:clbl="http://schemas.microsoft.com/office/2020/mipLabelMetadata">
  <clbl:label id="{621b0a64-1740-43cc-8d88-4540d3487556}" enabled="0" method="" siteId="{621b0a64-1740-43cc-8d88-4540d3487556}" removed="1"/>
</clbl:labelList>
</file>

<file path=docProps/app.xml><?xml version="1.0" encoding="utf-8"?>
<Properties xmlns="http://schemas.openxmlformats.org/officeDocument/2006/extended-properties" xmlns:vt="http://schemas.openxmlformats.org/officeDocument/2006/docPropsVTypes">
  <Template>AASHTOWare PermitRoute UEACM 2025 PPT </Template>
  <Application>Microsoft Office PowerPoint</Application>
  <PresentationFormat>Custom</PresentationFormat>
  <Slides>15</Slides>
  <Notes>0</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Custom Design</vt:lpstr>
      <vt:lpstr>Caltrans Updated SNBI Element to Component  Rating Converter</vt:lpstr>
      <vt:lpstr>Disclaimer</vt:lpstr>
      <vt:lpstr>What’s a Converter?</vt:lpstr>
      <vt:lpstr>History of the Converter</vt:lpstr>
      <vt:lpstr>CT NBIS Converter</vt:lpstr>
      <vt:lpstr>Problems with our NBIS Current Converter</vt:lpstr>
      <vt:lpstr>SNBI</vt:lpstr>
      <vt:lpstr>New SNBI Converter</vt:lpstr>
      <vt:lpstr>Deck Rating Converter</vt:lpstr>
      <vt:lpstr>Deck Rating Converter</vt:lpstr>
      <vt:lpstr>Example</vt:lpstr>
      <vt:lpstr>Superstructure, Substructure, and Culvert Ratings</vt:lpstr>
      <vt:lpstr>Example</vt:lpstr>
      <vt:lpstr>Results</vt:lpstr>
      <vt:lpstr>Key 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Alexis Berkley</dc:creator>
  <cp:revision>1</cp:revision>
  <dcterms:created xsi:type="dcterms:W3CDTF">2025-04-17T16:13:08Z</dcterms:created>
  <dcterms:modified xsi:type="dcterms:W3CDTF">2025-09-11T13:25:48Z</dcterms:modified>
  <dc:identifier>DAGZ2KYgck4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0x0101004953D99D9C4FA84BB1C7AFE4FC6BBEAA</vt:lpwstr>
  </property>
  <property fmtid="{D5CDD505-2E9C-101B-9397-08002B2CF9AE}" pid="3" name="MediaServiceImageTags">
    <vt:lpwstr/>
  </property>
</Properties>
</file>